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8" r:id="rId1"/>
  </p:sldMasterIdLst>
  <p:notesMasterIdLst>
    <p:notesMasterId r:id="rId28"/>
  </p:notesMasterIdLst>
  <p:sldIdLst>
    <p:sldId id="256" r:id="rId2"/>
    <p:sldId id="257" r:id="rId3"/>
    <p:sldId id="258" r:id="rId4"/>
    <p:sldId id="259" r:id="rId5"/>
    <p:sldId id="260" r:id="rId6"/>
    <p:sldId id="261" r:id="rId7"/>
    <p:sldId id="268" r:id="rId8"/>
    <p:sldId id="262" r:id="rId9"/>
    <p:sldId id="265" r:id="rId10"/>
    <p:sldId id="266" r:id="rId11"/>
    <p:sldId id="267" r:id="rId12"/>
    <p:sldId id="270" r:id="rId13"/>
    <p:sldId id="269" r:id="rId14"/>
    <p:sldId id="271" r:id="rId15"/>
    <p:sldId id="273" r:id="rId16"/>
    <p:sldId id="274" r:id="rId17"/>
    <p:sldId id="275" r:id="rId18"/>
    <p:sldId id="276" r:id="rId19"/>
    <p:sldId id="277" r:id="rId20"/>
    <p:sldId id="278" r:id="rId21"/>
    <p:sldId id="283" r:id="rId22"/>
    <p:sldId id="284" r:id="rId23"/>
    <p:sldId id="285"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76610"/>
  </p:normalViewPr>
  <p:slideViewPr>
    <p:cSldViewPr snapToGrid="0" snapToObjects="1">
      <p:cViewPr varScale="1">
        <p:scale>
          <a:sx n="85" d="100"/>
          <a:sy n="85" d="100"/>
        </p:scale>
        <p:origin x="1352" y="1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DCD6175-55C6-4A64-A95B-5229A423BCC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5FE849A-DCB8-4622-89F7-F2C36107C83A}">
      <dgm:prSet/>
      <dgm:spPr/>
      <dgm:t>
        <a:bodyPr/>
        <a:lstStyle/>
        <a:p>
          <a:pPr>
            <a:lnSpc>
              <a:spcPct val="100000"/>
            </a:lnSpc>
          </a:pPr>
          <a:r>
            <a:rPr lang="es-AR" b="1" i="1" dirty="0"/>
            <a:t>¿Cuáles son los objetivos básicos de un ciclo de evangelismo?</a:t>
          </a:r>
          <a:r>
            <a:rPr lang="es-AR" dirty="0"/>
            <a:t> Son tres:</a:t>
          </a:r>
          <a:endParaRPr lang="en-US" dirty="0"/>
        </a:p>
      </dgm:t>
    </dgm:pt>
    <dgm:pt modelId="{116FEB0F-4D7B-4A77-81B4-C354C51F74FF}" type="parTrans" cxnId="{10BB5BCA-C1A4-4425-ABC0-61D7C00D3093}">
      <dgm:prSet/>
      <dgm:spPr/>
      <dgm:t>
        <a:bodyPr/>
        <a:lstStyle/>
        <a:p>
          <a:endParaRPr lang="en-US"/>
        </a:p>
      </dgm:t>
    </dgm:pt>
    <dgm:pt modelId="{EA5A5FDD-3BA9-4623-A07F-DAB85274DFA0}" type="sibTrans" cxnId="{10BB5BCA-C1A4-4425-ABC0-61D7C00D3093}">
      <dgm:prSet/>
      <dgm:spPr/>
      <dgm:t>
        <a:bodyPr/>
        <a:lstStyle/>
        <a:p>
          <a:pPr>
            <a:lnSpc>
              <a:spcPct val="100000"/>
            </a:lnSpc>
          </a:pPr>
          <a:endParaRPr lang="en-US"/>
        </a:p>
      </dgm:t>
    </dgm:pt>
    <dgm:pt modelId="{98A1BB9C-3198-4C0A-B327-18CF735C5CB7}">
      <dgm:prSet/>
      <dgm:spPr/>
      <dgm:t>
        <a:bodyPr/>
        <a:lstStyle/>
        <a:p>
          <a:pPr>
            <a:lnSpc>
              <a:spcPct val="100000"/>
            </a:lnSpc>
          </a:pPr>
          <a:r>
            <a:rPr lang="es-AR"/>
            <a:t>El primero es reavivar a la iglesia.</a:t>
          </a:r>
          <a:endParaRPr lang="en-US"/>
        </a:p>
      </dgm:t>
    </dgm:pt>
    <dgm:pt modelId="{2DD75CF3-0DB6-4691-BBE3-0960C1B56DC2}" type="parTrans" cxnId="{3E3E3098-4FA3-4FA2-B2DD-93CF41EA1500}">
      <dgm:prSet/>
      <dgm:spPr/>
      <dgm:t>
        <a:bodyPr/>
        <a:lstStyle/>
        <a:p>
          <a:endParaRPr lang="en-US"/>
        </a:p>
      </dgm:t>
    </dgm:pt>
    <dgm:pt modelId="{E6ADCC4E-734B-45F7-9983-43D072096415}" type="sibTrans" cxnId="{3E3E3098-4FA3-4FA2-B2DD-93CF41EA1500}">
      <dgm:prSet/>
      <dgm:spPr/>
      <dgm:t>
        <a:bodyPr/>
        <a:lstStyle/>
        <a:p>
          <a:pPr>
            <a:lnSpc>
              <a:spcPct val="100000"/>
            </a:lnSpc>
          </a:pPr>
          <a:endParaRPr lang="en-US"/>
        </a:p>
      </dgm:t>
    </dgm:pt>
    <dgm:pt modelId="{8DF42D43-EB44-41C6-A83F-6E12E139D3CD}">
      <dgm:prSet/>
      <dgm:spPr/>
      <dgm:t>
        <a:bodyPr/>
        <a:lstStyle/>
        <a:p>
          <a:pPr>
            <a:lnSpc>
              <a:spcPct val="100000"/>
            </a:lnSpc>
          </a:pPr>
          <a:r>
            <a:rPr lang="es-AR"/>
            <a:t>El segundo, buscar a aquellos que están alejados.</a:t>
          </a:r>
          <a:endParaRPr lang="en-US"/>
        </a:p>
      </dgm:t>
    </dgm:pt>
    <dgm:pt modelId="{AEEA47FA-8F93-4D5D-9C04-80D3DCEAD5C4}" type="parTrans" cxnId="{F952F284-D8DB-482A-B608-9317D2BC00BD}">
      <dgm:prSet/>
      <dgm:spPr/>
      <dgm:t>
        <a:bodyPr/>
        <a:lstStyle/>
        <a:p>
          <a:endParaRPr lang="en-US"/>
        </a:p>
      </dgm:t>
    </dgm:pt>
    <dgm:pt modelId="{37B58421-D4DF-4F1D-8D55-BAD597182CB6}" type="sibTrans" cxnId="{F952F284-D8DB-482A-B608-9317D2BC00BD}">
      <dgm:prSet/>
      <dgm:spPr/>
      <dgm:t>
        <a:bodyPr/>
        <a:lstStyle/>
        <a:p>
          <a:pPr>
            <a:lnSpc>
              <a:spcPct val="100000"/>
            </a:lnSpc>
          </a:pPr>
          <a:endParaRPr lang="en-US"/>
        </a:p>
      </dgm:t>
    </dgm:pt>
    <dgm:pt modelId="{1DE4A4BD-753C-41F3-981F-9D27C3123250}">
      <dgm:prSet/>
      <dgm:spPr/>
      <dgm:t>
        <a:bodyPr/>
        <a:lstStyle/>
        <a:p>
          <a:pPr>
            <a:lnSpc>
              <a:spcPct val="100000"/>
            </a:lnSpc>
          </a:pPr>
          <a:r>
            <a:rPr lang="es-AR"/>
            <a:t>El tercero es ganar nuevas almas.</a:t>
          </a:r>
          <a:endParaRPr lang="en-US"/>
        </a:p>
      </dgm:t>
    </dgm:pt>
    <dgm:pt modelId="{3EB77E9E-BA8B-43F5-8061-D7637D9DF58C}" type="parTrans" cxnId="{C8E94BC8-3037-496A-9841-A128574DEA71}">
      <dgm:prSet/>
      <dgm:spPr/>
      <dgm:t>
        <a:bodyPr/>
        <a:lstStyle/>
        <a:p>
          <a:endParaRPr lang="en-US"/>
        </a:p>
      </dgm:t>
    </dgm:pt>
    <dgm:pt modelId="{7C44D650-6780-445D-A7A3-351573BF1E3C}" type="sibTrans" cxnId="{C8E94BC8-3037-496A-9841-A128574DEA71}">
      <dgm:prSet/>
      <dgm:spPr/>
      <dgm:t>
        <a:bodyPr/>
        <a:lstStyle/>
        <a:p>
          <a:endParaRPr lang="en-US"/>
        </a:p>
      </dgm:t>
    </dgm:pt>
    <dgm:pt modelId="{E7390EDF-F8A5-4171-96FA-131E0B66A510}" type="pres">
      <dgm:prSet presAssocID="{9DCD6175-55C6-4A64-A95B-5229A423BCC2}" presName="root" presStyleCnt="0">
        <dgm:presLayoutVars>
          <dgm:dir/>
          <dgm:resizeHandles val="exact"/>
        </dgm:presLayoutVars>
      </dgm:prSet>
      <dgm:spPr/>
    </dgm:pt>
    <dgm:pt modelId="{DAF48A23-8395-4F07-8457-1914360C3E47}" type="pres">
      <dgm:prSet presAssocID="{9DCD6175-55C6-4A64-A95B-5229A423BCC2}" presName="container" presStyleCnt="0">
        <dgm:presLayoutVars>
          <dgm:dir/>
          <dgm:resizeHandles val="exact"/>
        </dgm:presLayoutVars>
      </dgm:prSet>
      <dgm:spPr/>
    </dgm:pt>
    <dgm:pt modelId="{DC4F5106-F5EE-4B6C-B1D4-562D6F3B3B9B}" type="pres">
      <dgm:prSet presAssocID="{D5FE849A-DCB8-4622-89F7-F2C36107C83A}" presName="compNode" presStyleCnt="0"/>
      <dgm:spPr/>
    </dgm:pt>
    <dgm:pt modelId="{F56837A9-BC40-4AAD-891D-28126C0C467A}" type="pres">
      <dgm:prSet presAssocID="{D5FE849A-DCB8-4622-89F7-F2C36107C83A}" presName="iconBgRect" presStyleLbl="bgShp" presStyleIdx="0" presStyleCnt="4"/>
      <dgm:spPr/>
    </dgm:pt>
    <dgm:pt modelId="{803F80E5-237C-4C05-9B10-9796820AF901}" type="pres">
      <dgm:prSet presAssocID="{D5FE849A-DCB8-4622-89F7-F2C36107C8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96A3EF84-232A-489D-9099-E73B9465AC5F}" type="pres">
      <dgm:prSet presAssocID="{D5FE849A-DCB8-4622-89F7-F2C36107C83A}" presName="spaceRect" presStyleCnt="0"/>
      <dgm:spPr/>
    </dgm:pt>
    <dgm:pt modelId="{4D00ABC5-3006-46C0-9876-59BD1063F148}" type="pres">
      <dgm:prSet presAssocID="{D5FE849A-DCB8-4622-89F7-F2C36107C83A}" presName="textRect" presStyleLbl="revTx" presStyleIdx="0" presStyleCnt="4">
        <dgm:presLayoutVars>
          <dgm:chMax val="1"/>
          <dgm:chPref val="1"/>
        </dgm:presLayoutVars>
      </dgm:prSet>
      <dgm:spPr/>
    </dgm:pt>
    <dgm:pt modelId="{E65E0415-A030-440C-9E70-A500F5B804CE}" type="pres">
      <dgm:prSet presAssocID="{EA5A5FDD-3BA9-4623-A07F-DAB85274DFA0}" presName="sibTrans" presStyleLbl="sibTrans2D1" presStyleIdx="0" presStyleCnt="0"/>
      <dgm:spPr/>
    </dgm:pt>
    <dgm:pt modelId="{A374791F-6474-475F-A725-DEF64F85C45C}" type="pres">
      <dgm:prSet presAssocID="{98A1BB9C-3198-4C0A-B327-18CF735C5CB7}" presName="compNode" presStyleCnt="0"/>
      <dgm:spPr/>
    </dgm:pt>
    <dgm:pt modelId="{8D549207-D495-4C82-8968-634496BDE139}" type="pres">
      <dgm:prSet presAssocID="{98A1BB9C-3198-4C0A-B327-18CF735C5CB7}" presName="iconBgRect" presStyleLbl="bgShp" presStyleIdx="1" presStyleCnt="4"/>
      <dgm:spPr/>
    </dgm:pt>
    <dgm:pt modelId="{D9B6A475-0936-4E72-8AE9-E4183EB2F47C}" type="pres">
      <dgm:prSet presAssocID="{98A1BB9C-3198-4C0A-B327-18CF735C5CB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ayer Candle"/>
        </a:ext>
      </dgm:extLst>
    </dgm:pt>
    <dgm:pt modelId="{A901154F-AC20-40A8-8593-AAA0FD3CC54F}" type="pres">
      <dgm:prSet presAssocID="{98A1BB9C-3198-4C0A-B327-18CF735C5CB7}" presName="spaceRect" presStyleCnt="0"/>
      <dgm:spPr/>
    </dgm:pt>
    <dgm:pt modelId="{7CC1553B-5DC5-495F-9C93-7A855D273E1E}" type="pres">
      <dgm:prSet presAssocID="{98A1BB9C-3198-4C0A-B327-18CF735C5CB7}" presName="textRect" presStyleLbl="revTx" presStyleIdx="1" presStyleCnt="4">
        <dgm:presLayoutVars>
          <dgm:chMax val="1"/>
          <dgm:chPref val="1"/>
        </dgm:presLayoutVars>
      </dgm:prSet>
      <dgm:spPr/>
    </dgm:pt>
    <dgm:pt modelId="{F0B0A08E-F390-41D5-92D6-1517EA6B94AB}" type="pres">
      <dgm:prSet presAssocID="{E6ADCC4E-734B-45F7-9983-43D072096415}" presName="sibTrans" presStyleLbl="sibTrans2D1" presStyleIdx="0" presStyleCnt="0"/>
      <dgm:spPr/>
    </dgm:pt>
    <dgm:pt modelId="{EFA001BC-4210-4293-AAA2-FBC7E9611992}" type="pres">
      <dgm:prSet presAssocID="{8DF42D43-EB44-41C6-A83F-6E12E139D3CD}" presName="compNode" presStyleCnt="0"/>
      <dgm:spPr/>
    </dgm:pt>
    <dgm:pt modelId="{4D639815-6F30-463E-B1BF-ECF82DA13042}" type="pres">
      <dgm:prSet presAssocID="{8DF42D43-EB44-41C6-A83F-6E12E139D3CD}" presName="iconBgRect" presStyleLbl="bgShp" presStyleIdx="2" presStyleCnt="4"/>
      <dgm:spPr/>
    </dgm:pt>
    <dgm:pt modelId="{8859619D-B491-4B45-9061-745D00A14C2E}" type="pres">
      <dgm:prSet presAssocID="{8DF42D43-EB44-41C6-A83F-6E12E139D3C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BD2EFCFE-50AB-483E-906B-B6F99EE48660}" type="pres">
      <dgm:prSet presAssocID="{8DF42D43-EB44-41C6-A83F-6E12E139D3CD}" presName="spaceRect" presStyleCnt="0"/>
      <dgm:spPr/>
    </dgm:pt>
    <dgm:pt modelId="{E71C6837-E0FC-43DC-BFA4-BA6F0D35E9F7}" type="pres">
      <dgm:prSet presAssocID="{8DF42D43-EB44-41C6-A83F-6E12E139D3CD}" presName="textRect" presStyleLbl="revTx" presStyleIdx="2" presStyleCnt="4">
        <dgm:presLayoutVars>
          <dgm:chMax val="1"/>
          <dgm:chPref val="1"/>
        </dgm:presLayoutVars>
      </dgm:prSet>
      <dgm:spPr/>
    </dgm:pt>
    <dgm:pt modelId="{A043B6C4-39BC-4CA8-8421-CD8BE533DD08}" type="pres">
      <dgm:prSet presAssocID="{37B58421-D4DF-4F1D-8D55-BAD597182CB6}" presName="sibTrans" presStyleLbl="sibTrans2D1" presStyleIdx="0" presStyleCnt="0"/>
      <dgm:spPr/>
    </dgm:pt>
    <dgm:pt modelId="{BAD690E4-CFD9-4015-9150-15A4AE21FEA0}" type="pres">
      <dgm:prSet presAssocID="{1DE4A4BD-753C-41F3-981F-9D27C3123250}" presName="compNode" presStyleCnt="0"/>
      <dgm:spPr/>
    </dgm:pt>
    <dgm:pt modelId="{23931A1F-E8DB-4760-A905-0B497C17CDAD}" type="pres">
      <dgm:prSet presAssocID="{1DE4A4BD-753C-41F3-981F-9D27C3123250}" presName="iconBgRect" presStyleLbl="bgShp" presStyleIdx="3" presStyleCnt="4"/>
      <dgm:spPr/>
    </dgm:pt>
    <dgm:pt modelId="{C8223F81-EC5F-47C7-B2F9-DE2A9C22C571}" type="pres">
      <dgm:prSet presAssocID="{1DE4A4BD-753C-41F3-981F-9D27C312325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Success"/>
        </a:ext>
      </dgm:extLst>
    </dgm:pt>
    <dgm:pt modelId="{4EA5B297-9731-4E1A-8594-766D0F07C268}" type="pres">
      <dgm:prSet presAssocID="{1DE4A4BD-753C-41F3-981F-9D27C3123250}" presName="spaceRect" presStyleCnt="0"/>
      <dgm:spPr/>
    </dgm:pt>
    <dgm:pt modelId="{C95D45D9-9CB7-485B-97E3-ADDAF7B51CCB}" type="pres">
      <dgm:prSet presAssocID="{1DE4A4BD-753C-41F3-981F-9D27C3123250}" presName="textRect" presStyleLbl="revTx" presStyleIdx="3" presStyleCnt="4">
        <dgm:presLayoutVars>
          <dgm:chMax val="1"/>
          <dgm:chPref val="1"/>
        </dgm:presLayoutVars>
      </dgm:prSet>
      <dgm:spPr/>
    </dgm:pt>
  </dgm:ptLst>
  <dgm:cxnLst>
    <dgm:cxn modelId="{3AF25826-E2C4-D74D-9A53-C963BB2A7E38}" type="presOf" srcId="{9DCD6175-55C6-4A64-A95B-5229A423BCC2}" destId="{E7390EDF-F8A5-4171-96FA-131E0B66A510}" srcOrd="0" destOrd="0" presId="urn:microsoft.com/office/officeart/2018/2/layout/IconCircleList"/>
    <dgm:cxn modelId="{82702D32-DE09-A241-9001-00F94878D87E}" type="presOf" srcId="{8DF42D43-EB44-41C6-A83F-6E12E139D3CD}" destId="{E71C6837-E0FC-43DC-BFA4-BA6F0D35E9F7}" srcOrd="0" destOrd="0" presId="urn:microsoft.com/office/officeart/2018/2/layout/IconCircleList"/>
    <dgm:cxn modelId="{13C27D45-918C-F84B-ABA1-92EE313854EF}" type="presOf" srcId="{37B58421-D4DF-4F1D-8D55-BAD597182CB6}" destId="{A043B6C4-39BC-4CA8-8421-CD8BE533DD08}" srcOrd="0" destOrd="0" presId="urn:microsoft.com/office/officeart/2018/2/layout/IconCircleList"/>
    <dgm:cxn modelId="{BF85FD6F-4498-DE44-B6DC-D5CC5C58CBA5}" type="presOf" srcId="{D5FE849A-DCB8-4622-89F7-F2C36107C83A}" destId="{4D00ABC5-3006-46C0-9876-59BD1063F148}" srcOrd="0" destOrd="0" presId="urn:microsoft.com/office/officeart/2018/2/layout/IconCircleList"/>
    <dgm:cxn modelId="{F952F284-D8DB-482A-B608-9317D2BC00BD}" srcId="{9DCD6175-55C6-4A64-A95B-5229A423BCC2}" destId="{8DF42D43-EB44-41C6-A83F-6E12E139D3CD}" srcOrd="2" destOrd="0" parTransId="{AEEA47FA-8F93-4D5D-9C04-80D3DCEAD5C4}" sibTransId="{37B58421-D4DF-4F1D-8D55-BAD597182CB6}"/>
    <dgm:cxn modelId="{3E3E3098-4FA3-4FA2-B2DD-93CF41EA1500}" srcId="{9DCD6175-55C6-4A64-A95B-5229A423BCC2}" destId="{98A1BB9C-3198-4C0A-B327-18CF735C5CB7}" srcOrd="1" destOrd="0" parTransId="{2DD75CF3-0DB6-4691-BBE3-0960C1B56DC2}" sibTransId="{E6ADCC4E-734B-45F7-9983-43D072096415}"/>
    <dgm:cxn modelId="{73328A9D-B3CA-7C4E-BD18-3E0582DB945D}" type="presOf" srcId="{EA5A5FDD-3BA9-4623-A07F-DAB85274DFA0}" destId="{E65E0415-A030-440C-9E70-A500F5B804CE}" srcOrd="0" destOrd="0" presId="urn:microsoft.com/office/officeart/2018/2/layout/IconCircleList"/>
    <dgm:cxn modelId="{C8E94BC8-3037-496A-9841-A128574DEA71}" srcId="{9DCD6175-55C6-4A64-A95B-5229A423BCC2}" destId="{1DE4A4BD-753C-41F3-981F-9D27C3123250}" srcOrd="3" destOrd="0" parTransId="{3EB77E9E-BA8B-43F5-8061-D7637D9DF58C}" sibTransId="{7C44D650-6780-445D-A7A3-351573BF1E3C}"/>
    <dgm:cxn modelId="{10BB5BCA-C1A4-4425-ABC0-61D7C00D3093}" srcId="{9DCD6175-55C6-4A64-A95B-5229A423BCC2}" destId="{D5FE849A-DCB8-4622-89F7-F2C36107C83A}" srcOrd="0" destOrd="0" parTransId="{116FEB0F-4D7B-4A77-81B4-C354C51F74FF}" sibTransId="{EA5A5FDD-3BA9-4623-A07F-DAB85274DFA0}"/>
    <dgm:cxn modelId="{A9D8BCE2-7E65-DC47-B7DE-F80A99EB0E28}" type="presOf" srcId="{98A1BB9C-3198-4C0A-B327-18CF735C5CB7}" destId="{7CC1553B-5DC5-495F-9C93-7A855D273E1E}" srcOrd="0" destOrd="0" presId="urn:microsoft.com/office/officeart/2018/2/layout/IconCircleList"/>
    <dgm:cxn modelId="{1B480FEF-D1BF-6B46-9CC2-A12273AEBD33}" type="presOf" srcId="{1DE4A4BD-753C-41F3-981F-9D27C3123250}" destId="{C95D45D9-9CB7-485B-97E3-ADDAF7B51CCB}" srcOrd="0" destOrd="0" presId="urn:microsoft.com/office/officeart/2018/2/layout/IconCircleList"/>
    <dgm:cxn modelId="{54B1E1FF-BC7F-FE4C-9044-BCD4DF71F0E5}" type="presOf" srcId="{E6ADCC4E-734B-45F7-9983-43D072096415}" destId="{F0B0A08E-F390-41D5-92D6-1517EA6B94AB}" srcOrd="0" destOrd="0" presId="urn:microsoft.com/office/officeart/2018/2/layout/IconCircleList"/>
    <dgm:cxn modelId="{14FFB7DD-29F4-8C47-815C-1C278B90076F}" type="presParOf" srcId="{E7390EDF-F8A5-4171-96FA-131E0B66A510}" destId="{DAF48A23-8395-4F07-8457-1914360C3E47}" srcOrd="0" destOrd="0" presId="urn:microsoft.com/office/officeart/2018/2/layout/IconCircleList"/>
    <dgm:cxn modelId="{2F76EE23-CBDB-B447-9543-1E5A12A273C9}" type="presParOf" srcId="{DAF48A23-8395-4F07-8457-1914360C3E47}" destId="{DC4F5106-F5EE-4B6C-B1D4-562D6F3B3B9B}" srcOrd="0" destOrd="0" presId="urn:microsoft.com/office/officeart/2018/2/layout/IconCircleList"/>
    <dgm:cxn modelId="{AE0E5F49-31DF-8842-9956-B977B2193DE9}" type="presParOf" srcId="{DC4F5106-F5EE-4B6C-B1D4-562D6F3B3B9B}" destId="{F56837A9-BC40-4AAD-891D-28126C0C467A}" srcOrd="0" destOrd="0" presId="urn:microsoft.com/office/officeart/2018/2/layout/IconCircleList"/>
    <dgm:cxn modelId="{5DE4C9FD-66B0-274F-9351-1BDEDAB5D212}" type="presParOf" srcId="{DC4F5106-F5EE-4B6C-B1D4-562D6F3B3B9B}" destId="{803F80E5-237C-4C05-9B10-9796820AF901}" srcOrd="1" destOrd="0" presId="urn:microsoft.com/office/officeart/2018/2/layout/IconCircleList"/>
    <dgm:cxn modelId="{BBDB9CF3-D4FB-914E-AACA-FAB464389F12}" type="presParOf" srcId="{DC4F5106-F5EE-4B6C-B1D4-562D6F3B3B9B}" destId="{96A3EF84-232A-489D-9099-E73B9465AC5F}" srcOrd="2" destOrd="0" presId="urn:microsoft.com/office/officeart/2018/2/layout/IconCircleList"/>
    <dgm:cxn modelId="{9A2393CF-1FF5-8848-80B9-5BBD4E8EBF6D}" type="presParOf" srcId="{DC4F5106-F5EE-4B6C-B1D4-562D6F3B3B9B}" destId="{4D00ABC5-3006-46C0-9876-59BD1063F148}" srcOrd="3" destOrd="0" presId="urn:microsoft.com/office/officeart/2018/2/layout/IconCircleList"/>
    <dgm:cxn modelId="{61B4CB1F-9751-154F-8883-E008C6899F6F}" type="presParOf" srcId="{DAF48A23-8395-4F07-8457-1914360C3E47}" destId="{E65E0415-A030-440C-9E70-A500F5B804CE}" srcOrd="1" destOrd="0" presId="urn:microsoft.com/office/officeart/2018/2/layout/IconCircleList"/>
    <dgm:cxn modelId="{6CE235FB-7A47-EF45-9B0B-6025412C1EE8}" type="presParOf" srcId="{DAF48A23-8395-4F07-8457-1914360C3E47}" destId="{A374791F-6474-475F-A725-DEF64F85C45C}" srcOrd="2" destOrd="0" presId="urn:microsoft.com/office/officeart/2018/2/layout/IconCircleList"/>
    <dgm:cxn modelId="{E47A869A-F5DA-6943-96EE-53507BB9E0CD}" type="presParOf" srcId="{A374791F-6474-475F-A725-DEF64F85C45C}" destId="{8D549207-D495-4C82-8968-634496BDE139}" srcOrd="0" destOrd="0" presId="urn:microsoft.com/office/officeart/2018/2/layout/IconCircleList"/>
    <dgm:cxn modelId="{04974BBD-7AED-BE47-BE8A-2E0D3571BCE4}" type="presParOf" srcId="{A374791F-6474-475F-A725-DEF64F85C45C}" destId="{D9B6A475-0936-4E72-8AE9-E4183EB2F47C}" srcOrd="1" destOrd="0" presId="urn:microsoft.com/office/officeart/2018/2/layout/IconCircleList"/>
    <dgm:cxn modelId="{C2FFBC19-B420-5846-9406-333A2F161CC4}" type="presParOf" srcId="{A374791F-6474-475F-A725-DEF64F85C45C}" destId="{A901154F-AC20-40A8-8593-AAA0FD3CC54F}" srcOrd="2" destOrd="0" presId="urn:microsoft.com/office/officeart/2018/2/layout/IconCircleList"/>
    <dgm:cxn modelId="{6F477825-6393-8C44-8170-CCD77BF8622A}" type="presParOf" srcId="{A374791F-6474-475F-A725-DEF64F85C45C}" destId="{7CC1553B-5DC5-495F-9C93-7A855D273E1E}" srcOrd="3" destOrd="0" presId="urn:microsoft.com/office/officeart/2018/2/layout/IconCircleList"/>
    <dgm:cxn modelId="{54021383-5E0D-7544-91BB-36D398195741}" type="presParOf" srcId="{DAF48A23-8395-4F07-8457-1914360C3E47}" destId="{F0B0A08E-F390-41D5-92D6-1517EA6B94AB}" srcOrd="3" destOrd="0" presId="urn:microsoft.com/office/officeart/2018/2/layout/IconCircleList"/>
    <dgm:cxn modelId="{40752292-9327-8944-9EC4-E007E950228D}" type="presParOf" srcId="{DAF48A23-8395-4F07-8457-1914360C3E47}" destId="{EFA001BC-4210-4293-AAA2-FBC7E9611992}" srcOrd="4" destOrd="0" presId="urn:microsoft.com/office/officeart/2018/2/layout/IconCircleList"/>
    <dgm:cxn modelId="{8135C5AE-2990-6A44-80DD-7060B1784C38}" type="presParOf" srcId="{EFA001BC-4210-4293-AAA2-FBC7E9611992}" destId="{4D639815-6F30-463E-B1BF-ECF82DA13042}" srcOrd="0" destOrd="0" presId="urn:microsoft.com/office/officeart/2018/2/layout/IconCircleList"/>
    <dgm:cxn modelId="{DE131DD2-B2FB-3145-B35F-22069B920F2D}" type="presParOf" srcId="{EFA001BC-4210-4293-AAA2-FBC7E9611992}" destId="{8859619D-B491-4B45-9061-745D00A14C2E}" srcOrd="1" destOrd="0" presId="urn:microsoft.com/office/officeart/2018/2/layout/IconCircleList"/>
    <dgm:cxn modelId="{0A20AB34-480E-1943-B416-ED9539D616D1}" type="presParOf" srcId="{EFA001BC-4210-4293-AAA2-FBC7E9611992}" destId="{BD2EFCFE-50AB-483E-906B-B6F99EE48660}" srcOrd="2" destOrd="0" presId="urn:microsoft.com/office/officeart/2018/2/layout/IconCircleList"/>
    <dgm:cxn modelId="{38AFFF59-0273-9B45-9421-9AFA910D7523}" type="presParOf" srcId="{EFA001BC-4210-4293-AAA2-FBC7E9611992}" destId="{E71C6837-E0FC-43DC-BFA4-BA6F0D35E9F7}" srcOrd="3" destOrd="0" presId="urn:microsoft.com/office/officeart/2018/2/layout/IconCircleList"/>
    <dgm:cxn modelId="{1D1902DC-A269-B347-B823-87B793E1170B}" type="presParOf" srcId="{DAF48A23-8395-4F07-8457-1914360C3E47}" destId="{A043B6C4-39BC-4CA8-8421-CD8BE533DD08}" srcOrd="5" destOrd="0" presId="urn:microsoft.com/office/officeart/2018/2/layout/IconCircleList"/>
    <dgm:cxn modelId="{22EF67AF-2A94-E944-B5BB-DBED23BEB898}" type="presParOf" srcId="{DAF48A23-8395-4F07-8457-1914360C3E47}" destId="{BAD690E4-CFD9-4015-9150-15A4AE21FEA0}" srcOrd="6" destOrd="0" presId="urn:microsoft.com/office/officeart/2018/2/layout/IconCircleList"/>
    <dgm:cxn modelId="{AF318F81-7F34-7345-9A8B-EC2874217A16}" type="presParOf" srcId="{BAD690E4-CFD9-4015-9150-15A4AE21FEA0}" destId="{23931A1F-E8DB-4760-A905-0B497C17CDAD}" srcOrd="0" destOrd="0" presId="urn:microsoft.com/office/officeart/2018/2/layout/IconCircleList"/>
    <dgm:cxn modelId="{53CC9846-1FB4-C846-B42E-A0EF635B2675}" type="presParOf" srcId="{BAD690E4-CFD9-4015-9150-15A4AE21FEA0}" destId="{C8223F81-EC5F-47C7-B2F9-DE2A9C22C571}" srcOrd="1" destOrd="0" presId="urn:microsoft.com/office/officeart/2018/2/layout/IconCircleList"/>
    <dgm:cxn modelId="{199DE5C6-2325-6646-976B-9046101E9AD4}" type="presParOf" srcId="{BAD690E4-CFD9-4015-9150-15A4AE21FEA0}" destId="{4EA5B297-9731-4E1A-8594-766D0F07C268}" srcOrd="2" destOrd="0" presId="urn:microsoft.com/office/officeart/2018/2/layout/IconCircleList"/>
    <dgm:cxn modelId="{1405BCA8-5F75-414C-BCE1-218E110A9688}" type="presParOf" srcId="{BAD690E4-CFD9-4015-9150-15A4AE21FEA0}" destId="{C95D45D9-9CB7-485B-97E3-ADDAF7B51CC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2276B8-3FBD-44D1-9F0B-1A712157F5A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F19D3CD-A97C-4A69-88A9-D3FC81BEE674}">
      <dgm:prSet/>
      <dgm:spPr/>
      <dgm:t>
        <a:bodyPr/>
        <a:lstStyle/>
        <a:p>
          <a:r>
            <a:rPr lang="es-AR" dirty="0"/>
            <a:t>El evangelismo público de cosecha es para hacer llamados y bautizar a las personas, ¿verdad? Ahora es importante saber: en todo ciclo de evangelismo, siempre habrá tres tipos de interesados:</a:t>
          </a:r>
          <a:endParaRPr lang="en-US" dirty="0"/>
        </a:p>
      </dgm:t>
    </dgm:pt>
    <dgm:pt modelId="{1B152B11-445B-4E17-8CDA-FF99857816EB}" type="parTrans" cxnId="{9AAE8893-651A-4365-8ABC-06BEBE52C8BA}">
      <dgm:prSet/>
      <dgm:spPr/>
      <dgm:t>
        <a:bodyPr/>
        <a:lstStyle/>
        <a:p>
          <a:endParaRPr lang="en-US"/>
        </a:p>
      </dgm:t>
    </dgm:pt>
    <dgm:pt modelId="{E3884294-2C9B-473A-94CA-0DB00CD96FDB}" type="sibTrans" cxnId="{9AAE8893-651A-4365-8ABC-06BEBE52C8BA}">
      <dgm:prSet/>
      <dgm:spPr/>
      <dgm:t>
        <a:bodyPr/>
        <a:lstStyle/>
        <a:p>
          <a:endParaRPr lang="en-US"/>
        </a:p>
      </dgm:t>
    </dgm:pt>
    <dgm:pt modelId="{9C324B5C-910C-4B29-9013-BC2E95B898CA}">
      <dgm:prSet/>
      <dgm:spPr/>
      <dgm:t>
        <a:bodyPr/>
        <a:lstStyle/>
        <a:p>
          <a:r>
            <a:rPr lang="es-AR"/>
            <a:t>Los que están debidamente preparados. Clase A.</a:t>
          </a:r>
          <a:endParaRPr lang="en-US"/>
        </a:p>
      </dgm:t>
    </dgm:pt>
    <dgm:pt modelId="{A6FCAAAD-E160-43E6-96DF-6629459855A3}" type="parTrans" cxnId="{CE392DCB-EF9F-42D0-BF07-1AE600737457}">
      <dgm:prSet/>
      <dgm:spPr/>
      <dgm:t>
        <a:bodyPr/>
        <a:lstStyle/>
        <a:p>
          <a:endParaRPr lang="en-US"/>
        </a:p>
      </dgm:t>
    </dgm:pt>
    <dgm:pt modelId="{C5C40BFD-EBF7-4666-9D4E-381D09DB51CD}" type="sibTrans" cxnId="{CE392DCB-EF9F-42D0-BF07-1AE600737457}">
      <dgm:prSet/>
      <dgm:spPr/>
      <dgm:t>
        <a:bodyPr/>
        <a:lstStyle/>
        <a:p>
          <a:endParaRPr lang="en-US"/>
        </a:p>
      </dgm:t>
    </dgm:pt>
    <dgm:pt modelId="{80DC64B5-B4A2-4255-99A4-63644E9C0BF2}">
      <dgm:prSet/>
      <dgm:spPr/>
      <dgm:t>
        <a:bodyPr/>
        <a:lstStyle/>
        <a:p>
          <a:r>
            <a:rPr lang="es-AR"/>
            <a:t>Aquellos que están más o menos preparados. Clase B.</a:t>
          </a:r>
          <a:endParaRPr lang="en-US"/>
        </a:p>
      </dgm:t>
    </dgm:pt>
    <dgm:pt modelId="{15517B12-AFB5-4272-9ACB-6EBD18919EE2}" type="parTrans" cxnId="{A4D6B292-7AA5-47F5-A3C0-4BB7D320A3B1}">
      <dgm:prSet/>
      <dgm:spPr/>
      <dgm:t>
        <a:bodyPr/>
        <a:lstStyle/>
        <a:p>
          <a:endParaRPr lang="en-US"/>
        </a:p>
      </dgm:t>
    </dgm:pt>
    <dgm:pt modelId="{E7823162-824C-42D6-A7EA-B6A86B6D3720}" type="sibTrans" cxnId="{A4D6B292-7AA5-47F5-A3C0-4BB7D320A3B1}">
      <dgm:prSet/>
      <dgm:spPr/>
      <dgm:t>
        <a:bodyPr/>
        <a:lstStyle/>
        <a:p>
          <a:endParaRPr lang="en-US"/>
        </a:p>
      </dgm:t>
    </dgm:pt>
    <dgm:pt modelId="{784A2257-C192-46F2-BE05-B4630EEEDFE8}">
      <dgm:prSet/>
      <dgm:spPr/>
      <dgm:t>
        <a:bodyPr/>
        <a:lstStyle/>
        <a:p>
          <a:r>
            <a:rPr lang="es-AR"/>
            <a:t>Los que están totalmente verdes. Clase C.</a:t>
          </a:r>
          <a:endParaRPr lang="en-US"/>
        </a:p>
      </dgm:t>
    </dgm:pt>
    <dgm:pt modelId="{6E12C373-E9B8-4390-AC38-BBDBCC34C35B}" type="parTrans" cxnId="{674BAE84-BC62-4794-9EA2-9EFBCF27D918}">
      <dgm:prSet/>
      <dgm:spPr/>
      <dgm:t>
        <a:bodyPr/>
        <a:lstStyle/>
        <a:p>
          <a:endParaRPr lang="en-US"/>
        </a:p>
      </dgm:t>
    </dgm:pt>
    <dgm:pt modelId="{A08E99A8-BF89-475C-AF43-380534F51D6B}" type="sibTrans" cxnId="{674BAE84-BC62-4794-9EA2-9EFBCF27D918}">
      <dgm:prSet/>
      <dgm:spPr/>
      <dgm:t>
        <a:bodyPr/>
        <a:lstStyle/>
        <a:p>
          <a:endParaRPr lang="en-US"/>
        </a:p>
      </dgm:t>
    </dgm:pt>
    <dgm:pt modelId="{D3FF2BC7-4CA1-47C9-97A7-5E5E483121CE}" type="pres">
      <dgm:prSet presAssocID="{B32276B8-3FBD-44D1-9F0B-1A712157F5AA}" presName="root" presStyleCnt="0">
        <dgm:presLayoutVars>
          <dgm:dir/>
          <dgm:resizeHandles val="exact"/>
        </dgm:presLayoutVars>
      </dgm:prSet>
      <dgm:spPr/>
    </dgm:pt>
    <dgm:pt modelId="{00CFBD8E-A086-489F-BA01-D358699A3082}" type="pres">
      <dgm:prSet presAssocID="{CF19D3CD-A97C-4A69-88A9-D3FC81BEE674}" presName="compNode" presStyleCnt="0"/>
      <dgm:spPr/>
    </dgm:pt>
    <dgm:pt modelId="{BCD4D564-AC72-4FBE-9DBC-13FC7A8A5FC1}" type="pres">
      <dgm:prSet presAssocID="{CF19D3CD-A97C-4A69-88A9-D3FC81BEE674}" presName="bgRect" presStyleLbl="bgShp" presStyleIdx="0" presStyleCnt="4"/>
      <dgm:spPr/>
    </dgm:pt>
    <dgm:pt modelId="{D4B18970-1823-4C0D-8B56-ECA46329D1E4}" type="pres">
      <dgm:prSet presAssocID="{CF19D3CD-A97C-4A69-88A9-D3FC81BEE67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ion"/>
        </a:ext>
      </dgm:extLst>
    </dgm:pt>
    <dgm:pt modelId="{6F92F683-F2D5-4FB9-AB5C-C276E8692606}" type="pres">
      <dgm:prSet presAssocID="{CF19D3CD-A97C-4A69-88A9-D3FC81BEE674}" presName="spaceRect" presStyleCnt="0"/>
      <dgm:spPr/>
    </dgm:pt>
    <dgm:pt modelId="{7A22DF4A-2FA7-4FD9-B122-EFC6D7E224F3}" type="pres">
      <dgm:prSet presAssocID="{CF19D3CD-A97C-4A69-88A9-D3FC81BEE674}" presName="parTx" presStyleLbl="revTx" presStyleIdx="0" presStyleCnt="4">
        <dgm:presLayoutVars>
          <dgm:chMax val="0"/>
          <dgm:chPref val="0"/>
        </dgm:presLayoutVars>
      </dgm:prSet>
      <dgm:spPr/>
    </dgm:pt>
    <dgm:pt modelId="{16FBE72D-954E-4089-8560-06C947B388B9}" type="pres">
      <dgm:prSet presAssocID="{E3884294-2C9B-473A-94CA-0DB00CD96FDB}" presName="sibTrans" presStyleCnt="0"/>
      <dgm:spPr/>
    </dgm:pt>
    <dgm:pt modelId="{079C159A-B0DD-4C20-9CFA-78BE205C14D0}" type="pres">
      <dgm:prSet presAssocID="{9C324B5C-910C-4B29-9013-BC2E95B898CA}" presName="compNode" presStyleCnt="0"/>
      <dgm:spPr/>
    </dgm:pt>
    <dgm:pt modelId="{671DDA7A-3619-4D1C-99E5-9CF6112E8CCE}" type="pres">
      <dgm:prSet presAssocID="{9C324B5C-910C-4B29-9013-BC2E95B898CA}" presName="bgRect" presStyleLbl="bgShp" presStyleIdx="1" presStyleCnt="4"/>
      <dgm:spPr/>
    </dgm:pt>
    <dgm:pt modelId="{6613F9CF-44E8-44D3-A4BC-D1EB9599323C}" type="pres">
      <dgm:prSet presAssocID="{9C324B5C-910C-4B29-9013-BC2E95B898C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681C801-201D-4031-A882-47CD930D7A0A}" type="pres">
      <dgm:prSet presAssocID="{9C324B5C-910C-4B29-9013-BC2E95B898CA}" presName="spaceRect" presStyleCnt="0"/>
      <dgm:spPr/>
    </dgm:pt>
    <dgm:pt modelId="{D4BC51F5-AA9D-45E8-8002-97ECDDFBB2DD}" type="pres">
      <dgm:prSet presAssocID="{9C324B5C-910C-4B29-9013-BC2E95B898CA}" presName="parTx" presStyleLbl="revTx" presStyleIdx="1" presStyleCnt="4">
        <dgm:presLayoutVars>
          <dgm:chMax val="0"/>
          <dgm:chPref val="0"/>
        </dgm:presLayoutVars>
      </dgm:prSet>
      <dgm:spPr/>
    </dgm:pt>
    <dgm:pt modelId="{82906F08-0F7D-4393-A237-CE868DA98365}" type="pres">
      <dgm:prSet presAssocID="{C5C40BFD-EBF7-4666-9D4E-381D09DB51CD}" presName="sibTrans" presStyleCnt="0"/>
      <dgm:spPr/>
    </dgm:pt>
    <dgm:pt modelId="{12EF6225-B782-4910-B99C-53795D95BDA2}" type="pres">
      <dgm:prSet presAssocID="{80DC64B5-B4A2-4255-99A4-63644E9C0BF2}" presName="compNode" presStyleCnt="0"/>
      <dgm:spPr/>
    </dgm:pt>
    <dgm:pt modelId="{C0517354-C183-479C-8B38-3DDBD8DE8724}" type="pres">
      <dgm:prSet presAssocID="{80DC64B5-B4A2-4255-99A4-63644E9C0BF2}" presName="bgRect" presStyleLbl="bgShp" presStyleIdx="2" presStyleCnt="4"/>
      <dgm:spPr/>
    </dgm:pt>
    <dgm:pt modelId="{7F6FE599-985E-45BF-B53D-9B635DFA5210}" type="pres">
      <dgm:prSet presAssocID="{80DC64B5-B4A2-4255-99A4-63644E9C0BF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2BD453D0-3235-4B84-B63C-ADB95F6FFB85}" type="pres">
      <dgm:prSet presAssocID="{80DC64B5-B4A2-4255-99A4-63644E9C0BF2}" presName="spaceRect" presStyleCnt="0"/>
      <dgm:spPr/>
    </dgm:pt>
    <dgm:pt modelId="{23C7DADD-93A2-45F4-94E0-5D8FA6C8BA53}" type="pres">
      <dgm:prSet presAssocID="{80DC64B5-B4A2-4255-99A4-63644E9C0BF2}" presName="parTx" presStyleLbl="revTx" presStyleIdx="2" presStyleCnt="4">
        <dgm:presLayoutVars>
          <dgm:chMax val="0"/>
          <dgm:chPref val="0"/>
        </dgm:presLayoutVars>
      </dgm:prSet>
      <dgm:spPr/>
    </dgm:pt>
    <dgm:pt modelId="{73A65A18-47DF-4CFA-B361-912991BD121B}" type="pres">
      <dgm:prSet presAssocID="{E7823162-824C-42D6-A7EA-B6A86B6D3720}" presName="sibTrans" presStyleCnt="0"/>
      <dgm:spPr/>
    </dgm:pt>
    <dgm:pt modelId="{6A7EC034-3025-44B4-BFD1-D7F1E54B5C3F}" type="pres">
      <dgm:prSet presAssocID="{784A2257-C192-46F2-BE05-B4630EEEDFE8}" presName="compNode" presStyleCnt="0"/>
      <dgm:spPr/>
    </dgm:pt>
    <dgm:pt modelId="{9E24AB89-1016-4A2E-A116-BA6C41FC402C}" type="pres">
      <dgm:prSet presAssocID="{784A2257-C192-46F2-BE05-B4630EEEDFE8}" presName="bgRect" presStyleLbl="bgShp" presStyleIdx="3" presStyleCnt="4"/>
      <dgm:spPr/>
    </dgm:pt>
    <dgm:pt modelId="{D0A2A3CB-691E-48B3-B512-F7DCD948D605}" type="pres">
      <dgm:prSet presAssocID="{784A2257-C192-46F2-BE05-B4630EEEDFE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stainability"/>
        </a:ext>
      </dgm:extLst>
    </dgm:pt>
    <dgm:pt modelId="{C622FD5A-F1E2-4847-9604-F33BE412E82B}" type="pres">
      <dgm:prSet presAssocID="{784A2257-C192-46F2-BE05-B4630EEEDFE8}" presName="spaceRect" presStyleCnt="0"/>
      <dgm:spPr/>
    </dgm:pt>
    <dgm:pt modelId="{E0672064-E239-46A1-85AE-39F5223D040A}" type="pres">
      <dgm:prSet presAssocID="{784A2257-C192-46F2-BE05-B4630EEEDFE8}" presName="parTx" presStyleLbl="revTx" presStyleIdx="3" presStyleCnt="4">
        <dgm:presLayoutVars>
          <dgm:chMax val="0"/>
          <dgm:chPref val="0"/>
        </dgm:presLayoutVars>
      </dgm:prSet>
      <dgm:spPr/>
    </dgm:pt>
  </dgm:ptLst>
  <dgm:cxnLst>
    <dgm:cxn modelId="{5EB9212A-5DE4-40C9-B921-46C2BDDD8F60}" type="presOf" srcId="{CF19D3CD-A97C-4A69-88A9-D3FC81BEE674}" destId="{7A22DF4A-2FA7-4FD9-B122-EFC6D7E224F3}" srcOrd="0" destOrd="0" presId="urn:microsoft.com/office/officeart/2018/2/layout/IconVerticalSolidList"/>
    <dgm:cxn modelId="{F76B7C4C-29DC-4BB6-8498-48D4166A2893}" type="presOf" srcId="{B32276B8-3FBD-44D1-9F0B-1A712157F5AA}" destId="{D3FF2BC7-4CA1-47C9-97A7-5E5E483121CE}" srcOrd="0" destOrd="0" presId="urn:microsoft.com/office/officeart/2018/2/layout/IconVerticalSolidList"/>
    <dgm:cxn modelId="{99A16563-827B-469C-AE69-683CBE09D7A8}" type="presOf" srcId="{9C324B5C-910C-4B29-9013-BC2E95B898CA}" destId="{D4BC51F5-AA9D-45E8-8002-97ECDDFBB2DD}" srcOrd="0" destOrd="0" presId="urn:microsoft.com/office/officeart/2018/2/layout/IconVerticalSolidList"/>
    <dgm:cxn modelId="{674BAE84-BC62-4794-9EA2-9EFBCF27D918}" srcId="{B32276B8-3FBD-44D1-9F0B-1A712157F5AA}" destId="{784A2257-C192-46F2-BE05-B4630EEEDFE8}" srcOrd="3" destOrd="0" parTransId="{6E12C373-E9B8-4390-AC38-BBDBCC34C35B}" sibTransId="{A08E99A8-BF89-475C-AF43-380534F51D6B}"/>
    <dgm:cxn modelId="{A4D6B292-7AA5-47F5-A3C0-4BB7D320A3B1}" srcId="{B32276B8-3FBD-44D1-9F0B-1A712157F5AA}" destId="{80DC64B5-B4A2-4255-99A4-63644E9C0BF2}" srcOrd="2" destOrd="0" parTransId="{15517B12-AFB5-4272-9ACB-6EBD18919EE2}" sibTransId="{E7823162-824C-42D6-A7EA-B6A86B6D3720}"/>
    <dgm:cxn modelId="{9AAE8893-651A-4365-8ABC-06BEBE52C8BA}" srcId="{B32276B8-3FBD-44D1-9F0B-1A712157F5AA}" destId="{CF19D3CD-A97C-4A69-88A9-D3FC81BEE674}" srcOrd="0" destOrd="0" parTransId="{1B152B11-445B-4E17-8CDA-FF99857816EB}" sibTransId="{E3884294-2C9B-473A-94CA-0DB00CD96FDB}"/>
    <dgm:cxn modelId="{B09F3AA1-C51E-4983-B072-19410FBC6D90}" type="presOf" srcId="{80DC64B5-B4A2-4255-99A4-63644E9C0BF2}" destId="{23C7DADD-93A2-45F4-94E0-5D8FA6C8BA53}" srcOrd="0" destOrd="0" presId="urn:microsoft.com/office/officeart/2018/2/layout/IconVerticalSolidList"/>
    <dgm:cxn modelId="{CE392DCB-EF9F-42D0-BF07-1AE600737457}" srcId="{B32276B8-3FBD-44D1-9F0B-1A712157F5AA}" destId="{9C324B5C-910C-4B29-9013-BC2E95B898CA}" srcOrd="1" destOrd="0" parTransId="{A6FCAAAD-E160-43E6-96DF-6629459855A3}" sibTransId="{C5C40BFD-EBF7-4666-9D4E-381D09DB51CD}"/>
    <dgm:cxn modelId="{12896CF8-A12E-45C3-BF3C-C9F4563855A3}" type="presOf" srcId="{784A2257-C192-46F2-BE05-B4630EEEDFE8}" destId="{E0672064-E239-46A1-85AE-39F5223D040A}" srcOrd="0" destOrd="0" presId="urn:microsoft.com/office/officeart/2018/2/layout/IconVerticalSolidList"/>
    <dgm:cxn modelId="{E4C27EDA-5CCD-4CCF-8390-40647F1839B3}" type="presParOf" srcId="{D3FF2BC7-4CA1-47C9-97A7-5E5E483121CE}" destId="{00CFBD8E-A086-489F-BA01-D358699A3082}" srcOrd="0" destOrd="0" presId="urn:microsoft.com/office/officeart/2018/2/layout/IconVerticalSolidList"/>
    <dgm:cxn modelId="{E7742CEB-3BC2-472E-A1E2-25C7370A11E5}" type="presParOf" srcId="{00CFBD8E-A086-489F-BA01-D358699A3082}" destId="{BCD4D564-AC72-4FBE-9DBC-13FC7A8A5FC1}" srcOrd="0" destOrd="0" presId="urn:microsoft.com/office/officeart/2018/2/layout/IconVerticalSolidList"/>
    <dgm:cxn modelId="{B91C176C-C69F-42FB-B19D-091CB389ADEA}" type="presParOf" srcId="{00CFBD8E-A086-489F-BA01-D358699A3082}" destId="{D4B18970-1823-4C0D-8B56-ECA46329D1E4}" srcOrd="1" destOrd="0" presId="urn:microsoft.com/office/officeart/2018/2/layout/IconVerticalSolidList"/>
    <dgm:cxn modelId="{3EC38CBF-ABA8-4863-92F8-B25D977E1352}" type="presParOf" srcId="{00CFBD8E-A086-489F-BA01-D358699A3082}" destId="{6F92F683-F2D5-4FB9-AB5C-C276E8692606}" srcOrd="2" destOrd="0" presId="urn:microsoft.com/office/officeart/2018/2/layout/IconVerticalSolidList"/>
    <dgm:cxn modelId="{B292F907-AF86-484F-B6DA-A414706D2A1B}" type="presParOf" srcId="{00CFBD8E-A086-489F-BA01-D358699A3082}" destId="{7A22DF4A-2FA7-4FD9-B122-EFC6D7E224F3}" srcOrd="3" destOrd="0" presId="urn:microsoft.com/office/officeart/2018/2/layout/IconVerticalSolidList"/>
    <dgm:cxn modelId="{63D431AF-590F-41A3-8BD3-2E1A6450D468}" type="presParOf" srcId="{D3FF2BC7-4CA1-47C9-97A7-5E5E483121CE}" destId="{16FBE72D-954E-4089-8560-06C947B388B9}" srcOrd="1" destOrd="0" presId="urn:microsoft.com/office/officeart/2018/2/layout/IconVerticalSolidList"/>
    <dgm:cxn modelId="{B920B15D-AC6E-48C5-B58A-82C4304CDDB7}" type="presParOf" srcId="{D3FF2BC7-4CA1-47C9-97A7-5E5E483121CE}" destId="{079C159A-B0DD-4C20-9CFA-78BE205C14D0}" srcOrd="2" destOrd="0" presId="urn:microsoft.com/office/officeart/2018/2/layout/IconVerticalSolidList"/>
    <dgm:cxn modelId="{7ECB531E-0177-4758-941D-D40759FD4D17}" type="presParOf" srcId="{079C159A-B0DD-4C20-9CFA-78BE205C14D0}" destId="{671DDA7A-3619-4D1C-99E5-9CF6112E8CCE}" srcOrd="0" destOrd="0" presId="urn:microsoft.com/office/officeart/2018/2/layout/IconVerticalSolidList"/>
    <dgm:cxn modelId="{F4275CD3-04E7-4F44-A80E-0480531480FB}" type="presParOf" srcId="{079C159A-B0DD-4C20-9CFA-78BE205C14D0}" destId="{6613F9CF-44E8-44D3-A4BC-D1EB9599323C}" srcOrd="1" destOrd="0" presId="urn:microsoft.com/office/officeart/2018/2/layout/IconVerticalSolidList"/>
    <dgm:cxn modelId="{02FB850E-7A91-4662-833E-11C679EEBE31}" type="presParOf" srcId="{079C159A-B0DD-4C20-9CFA-78BE205C14D0}" destId="{6681C801-201D-4031-A882-47CD930D7A0A}" srcOrd="2" destOrd="0" presId="urn:microsoft.com/office/officeart/2018/2/layout/IconVerticalSolidList"/>
    <dgm:cxn modelId="{FA90C331-181B-4527-8CE5-91BB3EC3271B}" type="presParOf" srcId="{079C159A-B0DD-4C20-9CFA-78BE205C14D0}" destId="{D4BC51F5-AA9D-45E8-8002-97ECDDFBB2DD}" srcOrd="3" destOrd="0" presId="urn:microsoft.com/office/officeart/2018/2/layout/IconVerticalSolidList"/>
    <dgm:cxn modelId="{D27CE544-2244-47EE-9AA6-C3C2D6B92542}" type="presParOf" srcId="{D3FF2BC7-4CA1-47C9-97A7-5E5E483121CE}" destId="{82906F08-0F7D-4393-A237-CE868DA98365}" srcOrd="3" destOrd="0" presId="urn:microsoft.com/office/officeart/2018/2/layout/IconVerticalSolidList"/>
    <dgm:cxn modelId="{54371D74-EB6E-4111-8BE4-75F63A873226}" type="presParOf" srcId="{D3FF2BC7-4CA1-47C9-97A7-5E5E483121CE}" destId="{12EF6225-B782-4910-B99C-53795D95BDA2}" srcOrd="4" destOrd="0" presId="urn:microsoft.com/office/officeart/2018/2/layout/IconVerticalSolidList"/>
    <dgm:cxn modelId="{EC3AEDD3-BA0F-43FE-A385-9161BDB74D22}" type="presParOf" srcId="{12EF6225-B782-4910-B99C-53795D95BDA2}" destId="{C0517354-C183-479C-8B38-3DDBD8DE8724}" srcOrd="0" destOrd="0" presId="urn:microsoft.com/office/officeart/2018/2/layout/IconVerticalSolidList"/>
    <dgm:cxn modelId="{8E46024E-E7A1-43DC-968C-BDB32C1D571D}" type="presParOf" srcId="{12EF6225-B782-4910-B99C-53795D95BDA2}" destId="{7F6FE599-985E-45BF-B53D-9B635DFA5210}" srcOrd="1" destOrd="0" presId="urn:microsoft.com/office/officeart/2018/2/layout/IconVerticalSolidList"/>
    <dgm:cxn modelId="{155442F0-D291-41EC-8350-F2A4AB825188}" type="presParOf" srcId="{12EF6225-B782-4910-B99C-53795D95BDA2}" destId="{2BD453D0-3235-4B84-B63C-ADB95F6FFB85}" srcOrd="2" destOrd="0" presId="urn:microsoft.com/office/officeart/2018/2/layout/IconVerticalSolidList"/>
    <dgm:cxn modelId="{83CA38D2-71DA-47E3-BDA0-09BF1F91EEF2}" type="presParOf" srcId="{12EF6225-B782-4910-B99C-53795D95BDA2}" destId="{23C7DADD-93A2-45F4-94E0-5D8FA6C8BA53}" srcOrd="3" destOrd="0" presId="urn:microsoft.com/office/officeart/2018/2/layout/IconVerticalSolidList"/>
    <dgm:cxn modelId="{182D61D9-253B-4C38-866C-2BA5CBB36AC4}" type="presParOf" srcId="{D3FF2BC7-4CA1-47C9-97A7-5E5E483121CE}" destId="{73A65A18-47DF-4CFA-B361-912991BD121B}" srcOrd="5" destOrd="0" presId="urn:microsoft.com/office/officeart/2018/2/layout/IconVerticalSolidList"/>
    <dgm:cxn modelId="{D9F9A3E9-F33C-43F8-B883-C34FA09E8E98}" type="presParOf" srcId="{D3FF2BC7-4CA1-47C9-97A7-5E5E483121CE}" destId="{6A7EC034-3025-44B4-BFD1-D7F1E54B5C3F}" srcOrd="6" destOrd="0" presId="urn:microsoft.com/office/officeart/2018/2/layout/IconVerticalSolidList"/>
    <dgm:cxn modelId="{39BDC0C6-67C5-4AFD-89DC-4BB85B8FF511}" type="presParOf" srcId="{6A7EC034-3025-44B4-BFD1-D7F1E54B5C3F}" destId="{9E24AB89-1016-4A2E-A116-BA6C41FC402C}" srcOrd="0" destOrd="0" presId="urn:microsoft.com/office/officeart/2018/2/layout/IconVerticalSolidList"/>
    <dgm:cxn modelId="{18F07EE3-7EA8-4D6F-801B-D4ECBE13298C}" type="presParOf" srcId="{6A7EC034-3025-44B4-BFD1-D7F1E54B5C3F}" destId="{D0A2A3CB-691E-48B3-B512-F7DCD948D605}" srcOrd="1" destOrd="0" presId="urn:microsoft.com/office/officeart/2018/2/layout/IconVerticalSolidList"/>
    <dgm:cxn modelId="{DF5AACEA-2DCC-4FBC-97AC-645A9CC7D51B}" type="presParOf" srcId="{6A7EC034-3025-44B4-BFD1-D7F1E54B5C3F}" destId="{C622FD5A-F1E2-4847-9604-F33BE412E82B}" srcOrd="2" destOrd="0" presId="urn:microsoft.com/office/officeart/2018/2/layout/IconVerticalSolidList"/>
    <dgm:cxn modelId="{1C14984E-C9FD-4617-81B7-30EDDEE5570C}" type="presParOf" srcId="{6A7EC034-3025-44B4-BFD1-D7F1E54B5C3F}" destId="{E0672064-E239-46A1-85AE-39F5223D040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837A9-BC40-4AAD-891D-28126C0C467A}">
      <dsp:nvSpPr>
        <dsp:cNvPr id="0" name=""/>
        <dsp:cNvSpPr/>
      </dsp:nvSpPr>
      <dsp:spPr>
        <a:xfrm>
          <a:off x="6409" y="124393"/>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3F80E5-237C-4C05-9B10-9796820AF901}">
      <dsp:nvSpPr>
        <dsp:cNvPr id="0" name=""/>
        <dsp:cNvSpPr/>
      </dsp:nvSpPr>
      <dsp:spPr>
        <a:xfrm>
          <a:off x="312701" y="430685"/>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00ABC5-3006-46C0-9876-59BD1063F148}">
      <dsp:nvSpPr>
        <dsp:cNvPr id="0" name=""/>
        <dsp:cNvSpPr/>
      </dsp:nvSpPr>
      <dsp:spPr>
        <a:xfrm>
          <a:off x="1777484"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s-AR" sz="2400" b="1" i="1" kern="1200" dirty="0"/>
            <a:t>¿Cuáles son los objetivos básicos de un ciclo de evangelismo?</a:t>
          </a:r>
          <a:r>
            <a:rPr lang="es-AR" sz="2400" kern="1200" dirty="0"/>
            <a:t> Son tres:</a:t>
          </a:r>
          <a:endParaRPr lang="en-US" sz="2400" kern="1200" dirty="0"/>
        </a:p>
      </dsp:txBody>
      <dsp:txXfrm>
        <a:off x="1777484" y="124393"/>
        <a:ext cx="3437969" cy="1458532"/>
      </dsp:txXfrm>
    </dsp:sp>
    <dsp:sp modelId="{8D549207-D495-4C82-8968-634496BDE139}">
      <dsp:nvSpPr>
        <dsp:cNvPr id="0" name=""/>
        <dsp:cNvSpPr/>
      </dsp:nvSpPr>
      <dsp:spPr>
        <a:xfrm>
          <a:off x="5814495" y="124393"/>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6A475-0936-4E72-8AE9-E4183EB2F47C}">
      <dsp:nvSpPr>
        <dsp:cNvPr id="0" name=""/>
        <dsp:cNvSpPr/>
      </dsp:nvSpPr>
      <dsp:spPr>
        <a:xfrm>
          <a:off x="6120786" y="430685"/>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C1553B-5DC5-495F-9C93-7A855D273E1E}">
      <dsp:nvSpPr>
        <dsp:cNvPr id="0" name=""/>
        <dsp:cNvSpPr/>
      </dsp:nvSpPr>
      <dsp:spPr>
        <a:xfrm>
          <a:off x="7585570"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s-AR" sz="2400" kern="1200"/>
            <a:t>El primero es reavivar a la iglesia.</a:t>
          </a:r>
          <a:endParaRPr lang="en-US" sz="2400" kern="1200"/>
        </a:p>
      </dsp:txBody>
      <dsp:txXfrm>
        <a:off x="7585570" y="124393"/>
        <a:ext cx="3437969" cy="1458532"/>
      </dsp:txXfrm>
    </dsp:sp>
    <dsp:sp modelId="{4D639815-6F30-463E-B1BF-ECF82DA13042}">
      <dsp:nvSpPr>
        <dsp:cNvPr id="0" name=""/>
        <dsp:cNvSpPr/>
      </dsp:nvSpPr>
      <dsp:spPr>
        <a:xfrm>
          <a:off x="6409" y="2231354"/>
          <a:ext cx="1458532" cy="145853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9619D-B491-4B45-9061-745D00A14C2E}">
      <dsp:nvSpPr>
        <dsp:cNvPr id="0" name=""/>
        <dsp:cNvSpPr/>
      </dsp:nvSpPr>
      <dsp:spPr>
        <a:xfrm>
          <a:off x="312701" y="2537646"/>
          <a:ext cx="845948" cy="8459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1C6837-E0FC-43DC-BFA4-BA6F0D35E9F7}">
      <dsp:nvSpPr>
        <dsp:cNvPr id="0" name=""/>
        <dsp:cNvSpPr/>
      </dsp:nvSpPr>
      <dsp:spPr>
        <a:xfrm>
          <a:off x="1777484"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s-AR" sz="2400" kern="1200"/>
            <a:t>El segundo, buscar a aquellos que están alejados.</a:t>
          </a:r>
          <a:endParaRPr lang="en-US" sz="2400" kern="1200"/>
        </a:p>
      </dsp:txBody>
      <dsp:txXfrm>
        <a:off x="1777484" y="2231354"/>
        <a:ext cx="3437969" cy="1458532"/>
      </dsp:txXfrm>
    </dsp:sp>
    <dsp:sp modelId="{23931A1F-E8DB-4760-A905-0B497C17CDAD}">
      <dsp:nvSpPr>
        <dsp:cNvPr id="0" name=""/>
        <dsp:cNvSpPr/>
      </dsp:nvSpPr>
      <dsp:spPr>
        <a:xfrm>
          <a:off x="5814495" y="2231354"/>
          <a:ext cx="1458532" cy="145853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223F81-EC5F-47C7-B2F9-DE2A9C22C571}">
      <dsp:nvSpPr>
        <dsp:cNvPr id="0" name=""/>
        <dsp:cNvSpPr/>
      </dsp:nvSpPr>
      <dsp:spPr>
        <a:xfrm>
          <a:off x="6120786" y="2537646"/>
          <a:ext cx="845948" cy="8459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95D45D9-9CB7-485B-97E3-ADDAF7B51CCB}">
      <dsp:nvSpPr>
        <dsp:cNvPr id="0" name=""/>
        <dsp:cNvSpPr/>
      </dsp:nvSpPr>
      <dsp:spPr>
        <a:xfrm>
          <a:off x="7585570"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s-AR" sz="2400" kern="1200"/>
            <a:t>El tercero es ganar nuevas almas.</a:t>
          </a:r>
          <a:endParaRPr lang="en-US" sz="2400" kern="1200"/>
        </a:p>
      </dsp:txBody>
      <dsp:txXfrm>
        <a:off x="7585570" y="2231354"/>
        <a:ext cx="3437969" cy="1458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4D564-AC72-4FBE-9DBC-13FC7A8A5FC1}">
      <dsp:nvSpPr>
        <dsp:cNvPr id="0" name=""/>
        <dsp:cNvSpPr/>
      </dsp:nvSpPr>
      <dsp:spPr>
        <a:xfrm>
          <a:off x="0" y="2069"/>
          <a:ext cx="7368978" cy="104881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18970-1823-4C0D-8B56-ECA46329D1E4}">
      <dsp:nvSpPr>
        <dsp:cNvPr id="0" name=""/>
        <dsp:cNvSpPr/>
      </dsp:nvSpPr>
      <dsp:spPr>
        <a:xfrm>
          <a:off x="317267" y="238053"/>
          <a:ext cx="576849" cy="5768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A22DF4A-2FA7-4FD9-B122-EFC6D7E224F3}">
      <dsp:nvSpPr>
        <dsp:cNvPr id="0" name=""/>
        <dsp:cNvSpPr/>
      </dsp:nvSpPr>
      <dsp:spPr>
        <a:xfrm>
          <a:off x="1211384" y="2069"/>
          <a:ext cx="6157593" cy="104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00" tIns="111000" rIns="111000" bIns="111000" numCol="1" spcCol="1270" anchor="ctr" anchorCtr="0">
          <a:noAutofit/>
        </a:bodyPr>
        <a:lstStyle/>
        <a:p>
          <a:pPr marL="0" lvl="0" indent="0" algn="l" defTabSz="711200">
            <a:lnSpc>
              <a:spcPct val="90000"/>
            </a:lnSpc>
            <a:spcBef>
              <a:spcPct val="0"/>
            </a:spcBef>
            <a:spcAft>
              <a:spcPct val="35000"/>
            </a:spcAft>
            <a:buNone/>
          </a:pPr>
          <a:r>
            <a:rPr lang="es-AR" sz="1600" kern="1200" dirty="0"/>
            <a:t>El evangelismo público de cosecha es para hacer llamados y bautizar a las personas, ¿verdad? Ahora es importante saber: en todo ciclo de evangelismo, siempre habrá tres tipos de interesados:</a:t>
          </a:r>
          <a:endParaRPr lang="en-US" sz="1600" kern="1200" dirty="0"/>
        </a:p>
      </dsp:txBody>
      <dsp:txXfrm>
        <a:off x="1211384" y="2069"/>
        <a:ext cx="6157593" cy="1048818"/>
      </dsp:txXfrm>
    </dsp:sp>
    <dsp:sp modelId="{671DDA7A-3619-4D1C-99E5-9CF6112E8CCE}">
      <dsp:nvSpPr>
        <dsp:cNvPr id="0" name=""/>
        <dsp:cNvSpPr/>
      </dsp:nvSpPr>
      <dsp:spPr>
        <a:xfrm>
          <a:off x="0" y="1313092"/>
          <a:ext cx="7368978" cy="104881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3F9CF-44E8-44D3-A4BC-D1EB9599323C}">
      <dsp:nvSpPr>
        <dsp:cNvPr id="0" name=""/>
        <dsp:cNvSpPr/>
      </dsp:nvSpPr>
      <dsp:spPr>
        <a:xfrm>
          <a:off x="317267" y="1549076"/>
          <a:ext cx="576849" cy="5768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BC51F5-AA9D-45E8-8002-97ECDDFBB2DD}">
      <dsp:nvSpPr>
        <dsp:cNvPr id="0" name=""/>
        <dsp:cNvSpPr/>
      </dsp:nvSpPr>
      <dsp:spPr>
        <a:xfrm>
          <a:off x="1211384" y="1313092"/>
          <a:ext cx="6157593" cy="104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00" tIns="111000" rIns="111000" bIns="111000" numCol="1" spcCol="1270" anchor="ctr" anchorCtr="0">
          <a:noAutofit/>
        </a:bodyPr>
        <a:lstStyle/>
        <a:p>
          <a:pPr marL="0" lvl="0" indent="0" algn="l" defTabSz="711200">
            <a:lnSpc>
              <a:spcPct val="90000"/>
            </a:lnSpc>
            <a:spcBef>
              <a:spcPct val="0"/>
            </a:spcBef>
            <a:spcAft>
              <a:spcPct val="35000"/>
            </a:spcAft>
            <a:buNone/>
          </a:pPr>
          <a:r>
            <a:rPr lang="es-AR" sz="1600" kern="1200"/>
            <a:t>Los que están debidamente preparados. Clase A.</a:t>
          </a:r>
          <a:endParaRPr lang="en-US" sz="1600" kern="1200"/>
        </a:p>
      </dsp:txBody>
      <dsp:txXfrm>
        <a:off x="1211384" y="1313092"/>
        <a:ext cx="6157593" cy="1048818"/>
      </dsp:txXfrm>
    </dsp:sp>
    <dsp:sp modelId="{C0517354-C183-479C-8B38-3DDBD8DE8724}">
      <dsp:nvSpPr>
        <dsp:cNvPr id="0" name=""/>
        <dsp:cNvSpPr/>
      </dsp:nvSpPr>
      <dsp:spPr>
        <a:xfrm>
          <a:off x="0" y="2624114"/>
          <a:ext cx="7368978" cy="104881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6FE599-985E-45BF-B53D-9B635DFA5210}">
      <dsp:nvSpPr>
        <dsp:cNvPr id="0" name=""/>
        <dsp:cNvSpPr/>
      </dsp:nvSpPr>
      <dsp:spPr>
        <a:xfrm>
          <a:off x="317267" y="2860098"/>
          <a:ext cx="576849" cy="5768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C7DADD-93A2-45F4-94E0-5D8FA6C8BA53}">
      <dsp:nvSpPr>
        <dsp:cNvPr id="0" name=""/>
        <dsp:cNvSpPr/>
      </dsp:nvSpPr>
      <dsp:spPr>
        <a:xfrm>
          <a:off x="1211384" y="2624114"/>
          <a:ext cx="6157593" cy="104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00" tIns="111000" rIns="111000" bIns="111000" numCol="1" spcCol="1270" anchor="ctr" anchorCtr="0">
          <a:noAutofit/>
        </a:bodyPr>
        <a:lstStyle/>
        <a:p>
          <a:pPr marL="0" lvl="0" indent="0" algn="l" defTabSz="711200">
            <a:lnSpc>
              <a:spcPct val="90000"/>
            </a:lnSpc>
            <a:spcBef>
              <a:spcPct val="0"/>
            </a:spcBef>
            <a:spcAft>
              <a:spcPct val="35000"/>
            </a:spcAft>
            <a:buNone/>
          </a:pPr>
          <a:r>
            <a:rPr lang="es-AR" sz="1600" kern="1200"/>
            <a:t>Aquellos que están más o menos preparados. Clase B.</a:t>
          </a:r>
          <a:endParaRPr lang="en-US" sz="1600" kern="1200"/>
        </a:p>
      </dsp:txBody>
      <dsp:txXfrm>
        <a:off x="1211384" y="2624114"/>
        <a:ext cx="6157593" cy="1048818"/>
      </dsp:txXfrm>
    </dsp:sp>
    <dsp:sp modelId="{9E24AB89-1016-4A2E-A116-BA6C41FC402C}">
      <dsp:nvSpPr>
        <dsp:cNvPr id="0" name=""/>
        <dsp:cNvSpPr/>
      </dsp:nvSpPr>
      <dsp:spPr>
        <a:xfrm>
          <a:off x="0" y="3935137"/>
          <a:ext cx="7368978" cy="104881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A2A3CB-691E-48B3-B512-F7DCD948D605}">
      <dsp:nvSpPr>
        <dsp:cNvPr id="0" name=""/>
        <dsp:cNvSpPr/>
      </dsp:nvSpPr>
      <dsp:spPr>
        <a:xfrm>
          <a:off x="317267" y="4171121"/>
          <a:ext cx="576849" cy="5768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672064-E239-46A1-85AE-39F5223D040A}">
      <dsp:nvSpPr>
        <dsp:cNvPr id="0" name=""/>
        <dsp:cNvSpPr/>
      </dsp:nvSpPr>
      <dsp:spPr>
        <a:xfrm>
          <a:off x="1211384" y="3935137"/>
          <a:ext cx="6157593" cy="104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00" tIns="111000" rIns="111000" bIns="111000" numCol="1" spcCol="1270" anchor="ctr" anchorCtr="0">
          <a:noAutofit/>
        </a:bodyPr>
        <a:lstStyle/>
        <a:p>
          <a:pPr marL="0" lvl="0" indent="0" algn="l" defTabSz="711200">
            <a:lnSpc>
              <a:spcPct val="90000"/>
            </a:lnSpc>
            <a:spcBef>
              <a:spcPct val="0"/>
            </a:spcBef>
            <a:spcAft>
              <a:spcPct val="35000"/>
            </a:spcAft>
            <a:buNone/>
          </a:pPr>
          <a:r>
            <a:rPr lang="es-AR" sz="1600" kern="1200"/>
            <a:t>Los que están totalmente verdes. Clase C.</a:t>
          </a:r>
          <a:endParaRPr lang="en-US" sz="1600" kern="1200"/>
        </a:p>
      </dsp:txBody>
      <dsp:txXfrm>
        <a:off x="1211384" y="3935137"/>
        <a:ext cx="6157593" cy="104881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89A64-C933-4F4A-A4CC-BD2A482C3202}" type="datetimeFigureOut">
              <a:rPr lang="en-US" smtClean="0"/>
              <a:t>3/4/20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48060-815D-D743-9887-AF231859F35A}" type="slidenum">
              <a:rPr lang="en-US" smtClean="0"/>
              <a:t>‹#›</a:t>
            </a:fld>
            <a:endParaRPr lang="en-US"/>
          </a:p>
        </p:txBody>
      </p:sp>
    </p:spTree>
    <p:extLst>
      <p:ext uri="{BB962C8B-B14F-4D97-AF65-F5344CB8AC3E}">
        <p14:creationId xmlns:p14="http://schemas.microsoft.com/office/powerpoint/2010/main" val="391736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448060-815D-D743-9887-AF231859F35A}" type="slidenum">
              <a:rPr lang="en-US" smtClean="0"/>
              <a:t>1</a:t>
            </a:fld>
            <a:endParaRPr lang="en-US"/>
          </a:p>
        </p:txBody>
      </p:sp>
    </p:spTree>
    <p:extLst>
      <p:ext uri="{BB962C8B-B14F-4D97-AF65-F5344CB8AC3E}">
        <p14:creationId xmlns:p14="http://schemas.microsoft.com/office/powerpoint/2010/main" val="3728683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a:solidFill>
                  <a:schemeClr val="tx1"/>
                </a:solidFill>
                <a:effectLst/>
                <a:latin typeface="+mn-lt"/>
                <a:ea typeface="+mn-ea"/>
                <a:cs typeface="+mn-cs"/>
              </a:rPr>
              <a:t>Claro que debemos bautizar a aquellos que están listos, preparados; los demás deben tomar la decisión durante el ciclo, prepararse mejor y ser bautizados a la brevedad.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9448060-815D-D743-9887-AF231859F35A}" type="slidenum">
              <a:rPr lang="en-US" smtClean="0"/>
              <a:t>20</a:t>
            </a:fld>
            <a:endParaRPr lang="en-US"/>
          </a:p>
        </p:txBody>
      </p:sp>
    </p:spTree>
    <p:extLst>
      <p:ext uri="{BB962C8B-B14F-4D97-AF65-F5344CB8AC3E}">
        <p14:creationId xmlns:p14="http://schemas.microsoft.com/office/powerpoint/2010/main" val="202388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-1. Nadie quiere cambiar de religión. No queremos llenar los templos de personas, queremos llenar el reino de los cielos con personas.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Cuando la verdad es que está enferma. Carece de </a:t>
            </a:r>
            <a:r>
              <a:rPr lang="es-ES" sz="1200" kern="1200" dirty="0" err="1">
                <a:solidFill>
                  <a:schemeClr val="tx1"/>
                </a:solidFill>
                <a:effectLst/>
                <a:latin typeface="+mn-lt"/>
                <a:ea typeface="+mn-ea"/>
                <a:cs typeface="+mn-cs"/>
              </a:rPr>
              <a:t>discípulos</a:t>
            </a:r>
            <a:r>
              <a:rPr lang="es-ES" sz="1200" kern="1200" dirty="0">
                <a:solidFill>
                  <a:schemeClr val="tx1"/>
                </a:solidFill>
                <a:effectLst/>
                <a:latin typeface="+mn-lt"/>
                <a:ea typeface="+mn-ea"/>
                <a:cs typeface="+mn-cs"/>
              </a:rPr>
              <a:t> sembradores. La primera crece porque sus miembros son </a:t>
            </a:r>
            <a:r>
              <a:rPr lang="es-ES" sz="1200" kern="1200" dirty="0" err="1">
                <a:solidFill>
                  <a:schemeClr val="tx1"/>
                </a:solidFill>
                <a:effectLst/>
                <a:latin typeface="+mn-lt"/>
                <a:ea typeface="+mn-ea"/>
                <a:cs typeface="+mn-cs"/>
              </a:rPr>
              <a:t>discípulos</a:t>
            </a:r>
            <a:r>
              <a:rPr lang="es-ES" sz="1200" kern="1200" dirty="0">
                <a:solidFill>
                  <a:schemeClr val="tx1"/>
                </a:solidFill>
                <a:effectLst/>
                <a:latin typeface="+mn-lt"/>
                <a:ea typeface="+mn-ea"/>
                <a:cs typeface="+mn-cs"/>
              </a:rPr>
              <a:t> comprometidos. Lentitud de crecimiento no es </a:t>
            </a:r>
            <a:r>
              <a:rPr lang="es-ES" sz="1200" kern="1200" dirty="0" err="1">
                <a:solidFill>
                  <a:schemeClr val="tx1"/>
                </a:solidFill>
                <a:effectLst/>
                <a:latin typeface="+mn-lt"/>
                <a:ea typeface="+mn-ea"/>
                <a:cs typeface="+mn-cs"/>
              </a:rPr>
              <a:t>sinónimo</a:t>
            </a:r>
            <a:r>
              <a:rPr lang="es-ES" sz="1200" kern="1200" dirty="0">
                <a:solidFill>
                  <a:schemeClr val="tx1"/>
                </a:solidFill>
                <a:effectLst/>
                <a:latin typeface="+mn-lt"/>
                <a:ea typeface="+mn-ea"/>
                <a:cs typeface="+mn-cs"/>
              </a:rPr>
              <a:t> de crecimiento </a:t>
            </a:r>
            <a:r>
              <a:rPr lang="es-ES" sz="1200" kern="1200" dirty="0" err="1">
                <a:solidFill>
                  <a:schemeClr val="tx1"/>
                </a:solidFill>
                <a:effectLst/>
                <a:latin typeface="+mn-lt"/>
                <a:ea typeface="+mn-ea"/>
                <a:cs typeface="+mn-cs"/>
              </a:rPr>
              <a:t>sólido</a:t>
            </a:r>
            <a:r>
              <a:rPr lang="es-ES" sz="1200" kern="1200" dirty="0">
                <a:solidFill>
                  <a:schemeClr val="tx1"/>
                </a:solidFill>
                <a:effectLst/>
                <a:latin typeface="+mn-lt"/>
                <a:ea typeface="+mn-ea"/>
                <a:cs typeface="+mn-cs"/>
              </a:rPr>
              <a:t>. Y tampoco la </a:t>
            </a:r>
            <a:r>
              <a:rPr lang="es-ES" sz="1200" kern="1200" dirty="0" err="1">
                <a:solidFill>
                  <a:schemeClr val="tx1"/>
                </a:solidFill>
                <a:effectLst/>
                <a:latin typeface="+mn-lt"/>
                <a:ea typeface="+mn-ea"/>
                <a:cs typeface="+mn-cs"/>
              </a:rPr>
              <a:t>multiplicación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rápida</a:t>
            </a:r>
            <a:r>
              <a:rPr lang="es-ES" sz="1200" kern="1200" dirty="0">
                <a:solidFill>
                  <a:schemeClr val="tx1"/>
                </a:solidFill>
                <a:effectLst/>
                <a:latin typeface="+mn-lt"/>
                <a:ea typeface="+mn-ea"/>
                <a:cs typeface="+mn-cs"/>
              </a:rPr>
              <a:t> de los </a:t>
            </a:r>
            <a:r>
              <a:rPr lang="es-ES" sz="1200" kern="1200" dirty="0" err="1">
                <a:solidFill>
                  <a:schemeClr val="tx1"/>
                </a:solidFill>
                <a:effectLst/>
                <a:latin typeface="+mn-lt"/>
                <a:ea typeface="+mn-ea"/>
                <a:cs typeface="+mn-cs"/>
              </a:rPr>
              <a:t>números</a:t>
            </a:r>
            <a:r>
              <a:rPr lang="es-ES" sz="1200" kern="1200" dirty="0">
                <a:solidFill>
                  <a:schemeClr val="tx1"/>
                </a:solidFill>
                <a:effectLst/>
                <a:latin typeface="+mn-lt"/>
                <a:ea typeface="+mn-ea"/>
                <a:cs typeface="+mn-cs"/>
              </a:rPr>
              <a:t> es crecimiento sin sustancia. ( plantío de iglesias, multiplicaciones de los grupos pequeños, mas discípulos comprometidos, aumento de fidelidad, </a:t>
            </a:r>
            <a:r>
              <a:rPr lang="es-ES" sz="1200" kern="1200" dirty="0" err="1">
                <a:solidFill>
                  <a:schemeClr val="tx1"/>
                </a:solidFill>
                <a:effectLst/>
                <a:latin typeface="+mn-lt"/>
                <a:ea typeface="+mn-ea"/>
                <a:cs typeface="+mn-cs"/>
              </a:rPr>
              <a:t>etc</a:t>
            </a:r>
            <a:r>
              <a:rPr lang="es-ES" sz="1200" kern="1200" dirty="0">
                <a:solidFill>
                  <a:schemeClr val="tx1"/>
                </a:solidFill>
                <a:effectLst/>
                <a:latin typeface="+mn-lt"/>
                <a:ea typeface="+mn-ea"/>
                <a:cs typeface="+mn-cs"/>
              </a:rPr>
              <a:t>,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Manual de iglesia :  (p,125 / SDA; INTER : 130): Plan activo de discipulado, evangelismo en todos sus aspectos. ( </a:t>
            </a:r>
            <a:r>
              <a:rPr lang="es-ES" sz="1200" kern="1200" dirty="0" err="1">
                <a:solidFill>
                  <a:schemeClr val="tx1"/>
                </a:solidFill>
                <a:effectLst/>
                <a:latin typeface="+mn-lt"/>
                <a:ea typeface="+mn-ea"/>
                <a:cs typeface="+mn-cs"/>
              </a:rPr>
              <a:t>Responsabildades</a:t>
            </a:r>
            <a:r>
              <a:rPr lang="es-ES" sz="1200" kern="1200" dirty="0">
                <a:solidFill>
                  <a:schemeClr val="tx1"/>
                </a:solidFill>
                <a:effectLst/>
                <a:latin typeface="+mn-lt"/>
                <a:ea typeface="+mn-ea"/>
                <a:cs typeface="+mn-cs"/>
              </a:rPr>
              <a:t>) Tareas (128/ SDA; </a:t>
            </a:r>
            <a:r>
              <a:rPr lang="es-ES" sz="1200" kern="1200" dirty="0" err="1">
                <a:solidFill>
                  <a:schemeClr val="tx1"/>
                </a:solidFill>
                <a:effectLst/>
                <a:latin typeface="+mn-lt"/>
                <a:ea typeface="+mn-ea"/>
                <a:cs typeface="+mn-cs"/>
              </a:rPr>
              <a:t>Intet</a:t>
            </a:r>
            <a:r>
              <a:rPr lang="es-ES" sz="1200" kern="1200" dirty="0">
                <a:solidFill>
                  <a:schemeClr val="tx1"/>
                </a:solidFill>
                <a:effectLst/>
                <a:latin typeface="+mn-lt"/>
                <a:ea typeface="+mn-ea"/>
                <a:cs typeface="+mn-cs"/>
              </a:rPr>
              <a:t> 133) 9 tareas de la junta directiva y de los 9 6 puntos hablan de el cuidado de evangelismo.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9448060-815D-D743-9887-AF231859F35A}" type="slidenum">
              <a:rPr lang="en-US" smtClean="0"/>
              <a:t>3</a:t>
            </a:fld>
            <a:endParaRPr lang="en-US"/>
          </a:p>
        </p:txBody>
      </p:sp>
    </p:spTree>
    <p:extLst>
      <p:ext uri="{BB962C8B-B14F-4D97-AF65-F5344CB8AC3E}">
        <p14:creationId xmlns:p14="http://schemas.microsoft.com/office/powerpoint/2010/main" val="34333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Diagnotico</a:t>
            </a:r>
            <a:r>
              <a:rPr lang="en-US" dirty="0"/>
              <a:t> </a:t>
            </a:r>
            <a:r>
              <a:rPr lang="en-US" dirty="0" err="1"/>
              <a:t>situacional</a:t>
            </a:r>
            <a:r>
              <a:rPr lang="en-US" dirty="0"/>
              <a:t> </a:t>
            </a:r>
            <a:r>
              <a:rPr lang="en-US" dirty="0" err="1"/>
              <a:t>en</a:t>
            </a:r>
            <a:r>
              <a:rPr lang="en-US" dirty="0"/>
              <a:t> la </a:t>
            </a:r>
            <a:r>
              <a:rPr lang="en-US" dirty="0" err="1"/>
              <a:t>misma</a:t>
            </a:r>
            <a:r>
              <a:rPr lang="en-US" dirty="0"/>
              <a:t> </a:t>
            </a:r>
            <a:r>
              <a:rPr lang="en-US" dirty="0" err="1"/>
              <a:t>iglesia</a:t>
            </a:r>
            <a:r>
              <a:rPr lang="en-US" dirty="0"/>
              <a:t> : </a:t>
            </a:r>
          </a:p>
          <a:p>
            <a:r>
              <a:rPr lang="en-US" dirty="0" err="1"/>
              <a:t>Cuantas</a:t>
            </a:r>
            <a:r>
              <a:rPr lang="en-US" dirty="0"/>
              <a:t> </a:t>
            </a:r>
            <a:r>
              <a:rPr lang="en-US" dirty="0" err="1"/>
              <a:t>familias</a:t>
            </a:r>
            <a:r>
              <a:rPr lang="en-US" dirty="0"/>
              <a:t> </a:t>
            </a:r>
            <a:r>
              <a:rPr lang="en-US" dirty="0" err="1"/>
              <a:t>tiene</a:t>
            </a:r>
            <a:r>
              <a:rPr lang="en-US" dirty="0"/>
              <a:t> </a:t>
            </a:r>
            <a:r>
              <a:rPr lang="en-US" dirty="0" err="1"/>
              <a:t>su</a:t>
            </a:r>
            <a:r>
              <a:rPr lang="en-US" dirty="0"/>
              <a:t> Iglesias </a:t>
            </a:r>
          </a:p>
          <a:p>
            <a:r>
              <a:rPr lang="en-US" dirty="0" err="1"/>
              <a:t>Cuantas</a:t>
            </a:r>
            <a:r>
              <a:rPr lang="en-US" dirty="0"/>
              <a:t> </a:t>
            </a:r>
            <a:r>
              <a:rPr lang="en-US" dirty="0" err="1"/>
              <a:t>estan</a:t>
            </a:r>
            <a:r>
              <a:rPr lang="en-US" dirty="0"/>
              <a:t> </a:t>
            </a:r>
            <a:r>
              <a:rPr lang="en-US" dirty="0" err="1"/>
              <a:t>involucradas</a:t>
            </a:r>
            <a:r>
              <a:rPr lang="en-US" dirty="0"/>
              <a:t> </a:t>
            </a:r>
            <a:r>
              <a:rPr lang="en-US" dirty="0" err="1"/>
              <a:t>en</a:t>
            </a:r>
            <a:r>
              <a:rPr lang="en-US" dirty="0"/>
              <a:t> el </a:t>
            </a:r>
            <a:r>
              <a:rPr lang="en-US" dirty="0" err="1"/>
              <a:t>movimiento</a:t>
            </a:r>
            <a:r>
              <a:rPr lang="en-US" dirty="0"/>
              <a:t> para el </a:t>
            </a:r>
            <a:r>
              <a:rPr lang="en-US" dirty="0" err="1"/>
              <a:t>cumplimiento</a:t>
            </a:r>
            <a:r>
              <a:rPr lang="en-US" dirty="0"/>
              <a:t> de la mission. </a:t>
            </a:r>
          </a:p>
          <a:p>
            <a:endParaRPr lang="en-US" dirty="0"/>
          </a:p>
        </p:txBody>
      </p:sp>
      <p:sp>
        <p:nvSpPr>
          <p:cNvPr id="4" name="Slide Number Placeholder 3"/>
          <p:cNvSpPr>
            <a:spLocks noGrp="1"/>
          </p:cNvSpPr>
          <p:nvPr>
            <p:ph type="sldNum" sz="quarter" idx="5"/>
          </p:nvPr>
        </p:nvSpPr>
        <p:spPr/>
        <p:txBody>
          <a:bodyPr/>
          <a:lstStyle/>
          <a:p>
            <a:fld id="{F9448060-815D-D743-9887-AF231859F35A}" type="slidenum">
              <a:rPr lang="en-US" smtClean="0"/>
              <a:t>4</a:t>
            </a:fld>
            <a:endParaRPr lang="en-US"/>
          </a:p>
        </p:txBody>
      </p:sp>
    </p:spTree>
    <p:extLst>
      <p:ext uri="{BB962C8B-B14F-4D97-AF65-F5344CB8AC3E}">
        <p14:creationId xmlns:p14="http://schemas.microsoft.com/office/powerpoint/2010/main" val="3587283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err="1">
                <a:solidFill>
                  <a:schemeClr val="tx1"/>
                </a:solidFill>
                <a:effectLst/>
                <a:latin typeface="+mn-lt"/>
                <a:ea typeface="+mn-ea"/>
                <a:cs typeface="+mn-cs"/>
              </a:rPr>
              <a:t>Dantos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estadísticos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Cuántos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habitantes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tiene</a:t>
            </a:r>
            <a:r>
              <a:rPr lang="en-US" sz="1200" b="0" i="0" u="none" strike="noStrike" kern="1200" dirty="0">
                <a:solidFill>
                  <a:schemeClr val="tx1"/>
                </a:solidFill>
                <a:effectLst/>
                <a:latin typeface="+mn-lt"/>
                <a:ea typeface="+mn-ea"/>
                <a:cs typeface="+mn-cs"/>
              </a:rPr>
              <a:t> Nueva York 2019?</a:t>
            </a:r>
          </a:p>
          <a:p>
            <a:r>
              <a:rPr lang="en-US" sz="1200" b="1" i="0" u="none" strike="noStrike" kern="1200" dirty="0">
                <a:solidFill>
                  <a:schemeClr val="tx1"/>
                </a:solidFill>
                <a:effectLst/>
                <a:latin typeface="+mn-lt"/>
                <a:ea typeface="+mn-ea"/>
                <a:cs typeface="+mn-cs"/>
              </a:rPr>
              <a:t>Nueva York</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cerró</a:t>
            </a:r>
            <a:r>
              <a:rPr lang="en-US" sz="1200" b="0" i="0" u="none" strike="noStrike" kern="1200" dirty="0">
                <a:solidFill>
                  <a:schemeClr val="tx1"/>
                </a:solidFill>
                <a:effectLst/>
                <a:latin typeface="+mn-lt"/>
                <a:ea typeface="+mn-ea"/>
                <a:cs typeface="+mn-cs"/>
              </a:rPr>
              <a:t> 2018 con una población de 19.542.209 personas, que ha </a:t>
            </a:r>
            <a:r>
              <a:rPr lang="en-US" sz="1200" b="0" i="0" u="none" strike="noStrike" kern="1200" dirty="0" err="1">
                <a:solidFill>
                  <a:schemeClr val="tx1"/>
                </a:solidFill>
                <a:effectLst/>
                <a:latin typeface="+mn-lt"/>
                <a:ea typeface="+mn-ea"/>
                <a:cs typeface="+mn-cs"/>
              </a:rPr>
              <a:t>supuesto</a:t>
            </a:r>
            <a:r>
              <a:rPr lang="en-US" sz="1200" b="0" i="0" u="none" strike="noStrike" kern="1200" dirty="0">
                <a:solidFill>
                  <a:schemeClr val="tx1"/>
                </a:solidFill>
                <a:effectLst/>
                <a:latin typeface="+mn-lt"/>
                <a:ea typeface="+mn-ea"/>
                <a:cs typeface="+mn-cs"/>
              </a:rPr>
              <a:t> un </a:t>
            </a:r>
            <a:r>
              <a:rPr lang="en-US" sz="1200" b="0" i="0" u="none" strike="noStrike" kern="1200" dirty="0" err="1">
                <a:solidFill>
                  <a:schemeClr val="tx1"/>
                </a:solidFill>
                <a:effectLst/>
                <a:latin typeface="+mn-lt"/>
                <a:ea typeface="+mn-ea"/>
                <a:cs typeface="+mn-cs"/>
              </a:rPr>
              <a:t>descenso</a:t>
            </a:r>
            <a:r>
              <a:rPr lang="en-US" sz="1200" b="0" i="0" u="none" strike="noStrike" kern="1200" dirty="0">
                <a:solidFill>
                  <a:schemeClr val="tx1"/>
                </a:solidFill>
                <a:effectLst/>
                <a:latin typeface="+mn-lt"/>
                <a:ea typeface="+mn-ea"/>
                <a:cs typeface="+mn-cs"/>
              </a:rPr>
              <a:t> de 48.510 personas, </a:t>
            </a:r>
            <a:r>
              <a:rPr lang="en-US" sz="1200" b="0" i="0" u="none" strike="noStrike" kern="1200" dirty="0" err="1">
                <a:solidFill>
                  <a:schemeClr val="tx1"/>
                </a:solidFill>
                <a:effectLst/>
                <a:latin typeface="+mn-lt"/>
                <a:ea typeface="+mn-ea"/>
                <a:cs typeface="+mn-cs"/>
              </a:rPr>
              <a:t>respecto</a:t>
            </a:r>
            <a:r>
              <a:rPr lang="en-US" sz="1200" b="0" i="0" u="none" strike="noStrike" kern="1200" dirty="0">
                <a:solidFill>
                  <a:schemeClr val="tx1"/>
                </a:solidFill>
                <a:effectLst/>
                <a:latin typeface="+mn-lt"/>
                <a:ea typeface="+mn-ea"/>
                <a:cs typeface="+mn-cs"/>
              </a:rPr>
              <a:t> a 2017,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el que la población </a:t>
            </a:r>
            <a:r>
              <a:rPr lang="en-US" sz="1200" b="0" i="0" u="none" strike="noStrike" kern="1200" dirty="0" err="1">
                <a:solidFill>
                  <a:schemeClr val="tx1"/>
                </a:solidFill>
                <a:effectLst/>
                <a:latin typeface="+mn-lt"/>
                <a:ea typeface="+mn-ea"/>
                <a:cs typeface="+mn-cs"/>
              </a:rPr>
              <a:t>fue</a:t>
            </a:r>
            <a:r>
              <a:rPr lang="en-US" sz="1200" b="0" i="0" u="none" strike="noStrike" kern="1200" dirty="0">
                <a:solidFill>
                  <a:schemeClr val="tx1"/>
                </a:solidFill>
                <a:effectLst/>
                <a:latin typeface="+mn-lt"/>
                <a:ea typeface="+mn-ea"/>
                <a:cs typeface="+mn-cs"/>
              </a:rPr>
              <a:t> de 19.590.719 personas, con lo que </a:t>
            </a:r>
            <a:r>
              <a:rPr lang="en-US" sz="1200" b="0" i="0" u="none" strike="noStrike" kern="1200" dirty="0" err="1">
                <a:solidFill>
                  <a:schemeClr val="tx1"/>
                </a:solidFill>
                <a:effectLst/>
                <a:latin typeface="+mn-lt"/>
                <a:ea typeface="+mn-ea"/>
                <a:cs typeface="+mn-cs"/>
              </a:rPr>
              <a:t>varió</a:t>
            </a:r>
            <a:r>
              <a:rPr lang="en-US" sz="1200" b="0" i="0" u="none" strike="noStrike" kern="1200" dirty="0">
                <a:solidFill>
                  <a:schemeClr val="tx1"/>
                </a:solidFill>
                <a:effectLst/>
                <a:latin typeface="+mn-lt"/>
                <a:ea typeface="+mn-ea"/>
                <a:cs typeface="+mn-cs"/>
              </a:rPr>
              <a:t> un 0,25%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el </a:t>
            </a:r>
            <a:r>
              <a:rPr lang="en-US" sz="1200" b="0" i="0" u="none" strike="noStrike" kern="1200" dirty="0" err="1">
                <a:solidFill>
                  <a:schemeClr val="tx1"/>
                </a:solidFill>
                <a:effectLst/>
                <a:latin typeface="+mn-lt"/>
                <a:ea typeface="+mn-ea"/>
                <a:cs typeface="+mn-cs"/>
              </a:rPr>
              <a:t>último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año</a:t>
            </a:r>
            <a:r>
              <a:rPr lang="en-US" sz="1200" b="0" i="0" u="none" strike="noStrike" kern="1200" dirty="0">
                <a:solidFill>
                  <a:schemeClr val="tx1"/>
                </a:solidFill>
                <a:effectLst/>
                <a:latin typeface="+mn-lt"/>
                <a:ea typeface="+mn-ea"/>
                <a:cs typeface="+mn-cs"/>
              </a:rPr>
              <a:t>. Es el 4º </a:t>
            </a:r>
            <a:r>
              <a:rPr lang="en-US" sz="1200" b="0" i="0" u="none" strike="noStrike" kern="1200" dirty="0" err="1">
                <a:solidFill>
                  <a:schemeClr val="tx1"/>
                </a:solidFill>
                <a:effectLst/>
                <a:latin typeface="+mn-lt"/>
                <a:ea typeface="+mn-ea"/>
                <a:cs typeface="+mn-cs"/>
              </a:rPr>
              <a:t>estado</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Estados</a:t>
            </a:r>
            <a:r>
              <a:rPr lang="en-US" sz="1200" b="0" i="0" u="none" strike="noStrike" kern="1200" dirty="0">
                <a:solidFill>
                  <a:schemeClr val="tx1"/>
                </a:solidFill>
                <a:effectLst/>
                <a:latin typeface="+mn-lt"/>
                <a:ea typeface="+mn-ea"/>
                <a:cs typeface="+mn-cs"/>
              </a:rPr>
              <a:t> Unidos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cuanto</a:t>
            </a:r>
            <a:r>
              <a:rPr lang="en-US" sz="1200" b="0" i="0" u="none" strike="noStrike" kern="1200" dirty="0">
                <a:solidFill>
                  <a:schemeClr val="tx1"/>
                </a:solidFill>
                <a:effectLst/>
                <a:latin typeface="+mn-lt"/>
                <a:ea typeface="+mn-ea"/>
                <a:cs typeface="+mn-cs"/>
              </a:rPr>
              <a:t> a población se </a:t>
            </a:r>
            <a:r>
              <a:rPr lang="en-US" sz="1200" b="0" i="0" u="none" strike="noStrike" kern="1200" dirty="0" err="1">
                <a:solidFill>
                  <a:schemeClr val="tx1"/>
                </a:solidFill>
                <a:effectLst/>
                <a:latin typeface="+mn-lt"/>
                <a:ea typeface="+mn-ea"/>
                <a:cs typeface="+mn-cs"/>
              </a:rPr>
              <a:t>refiere</a:t>
            </a:r>
            <a:r>
              <a:rPr lang="en-US" sz="1200" b="0" i="0" u="none" strike="noStrike" kern="1200" dirty="0">
                <a:solidFill>
                  <a:schemeClr val="tx1"/>
                </a:solidFill>
                <a:effectLst/>
                <a:latin typeface="+mn-lt"/>
                <a:ea typeface="+mn-ea"/>
                <a:cs typeface="+mn-cs"/>
              </a:rPr>
              <a:t>.</a:t>
            </a:r>
          </a:p>
          <a:p>
            <a:endParaRPr lang="en-US" dirty="0"/>
          </a:p>
          <a:p>
            <a:r>
              <a:rPr lang="en-US" sz="1200" b="0" i="0" u="none" strike="noStrike" kern="1200" dirty="0">
                <a:solidFill>
                  <a:schemeClr val="tx1"/>
                </a:solidFill>
                <a:effectLst/>
                <a:latin typeface="+mn-lt"/>
                <a:ea typeface="+mn-ea"/>
                <a:cs typeface="+mn-cs"/>
              </a:rPr>
              <a:t>Más del 18% de la población </a:t>
            </a:r>
            <a:r>
              <a:rPr lang="en-US" sz="1200" b="0" i="0" u="none" strike="noStrike" kern="1200" dirty="0" err="1">
                <a:solidFill>
                  <a:schemeClr val="tx1"/>
                </a:solidFill>
                <a:effectLst/>
                <a:latin typeface="+mn-lt"/>
                <a:ea typeface="+mn-ea"/>
                <a:cs typeface="+mn-cs"/>
              </a:rPr>
              <a:t>estadounidense</a:t>
            </a:r>
            <a:r>
              <a:rPr lang="en-US" sz="1200" b="0" i="0" u="none" strike="noStrike" kern="1200" dirty="0">
                <a:solidFill>
                  <a:schemeClr val="tx1"/>
                </a:solidFill>
                <a:effectLst/>
                <a:latin typeface="+mn-lt"/>
                <a:ea typeface="+mn-ea"/>
                <a:cs typeface="+mn-cs"/>
              </a:rPr>
              <a:t> son de </a:t>
            </a:r>
            <a:r>
              <a:rPr lang="en-US" sz="1200" b="0" i="0" u="none" strike="noStrike" kern="1200" dirty="0" err="1">
                <a:solidFill>
                  <a:schemeClr val="tx1"/>
                </a:solidFill>
                <a:effectLst/>
                <a:latin typeface="+mn-lt"/>
                <a:ea typeface="+mn-ea"/>
                <a:cs typeface="+mn-cs"/>
              </a:rPr>
              <a:t>origen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latino</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De los </a:t>
            </a:r>
            <a:r>
              <a:rPr lang="en-US" sz="1200" b="0" i="0" u="none" strike="noStrike" kern="1200" dirty="0" err="1">
                <a:solidFill>
                  <a:schemeClr val="tx1"/>
                </a:solidFill>
                <a:effectLst/>
                <a:latin typeface="+mn-lt"/>
                <a:ea typeface="+mn-ea"/>
                <a:cs typeface="+mn-cs"/>
              </a:rPr>
              <a:t>más</a:t>
            </a:r>
            <a:r>
              <a:rPr lang="en-US" sz="1200" b="0" i="0" u="none" strike="noStrike" kern="1200" dirty="0">
                <a:solidFill>
                  <a:schemeClr val="tx1"/>
                </a:solidFill>
                <a:effectLst/>
                <a:latin typeface="+mn-lt"/>
                <a:ea typeface="+mn-ea"/>
                <a:cs typeface="+mn-cs"/>
              </a:rPr>
              <a:t> de 325 </a:t>
            </a:r>
            <a:r>
              <a:rPr lang="en-US" sz="1200" b="0" i="0" u="none" strike="noStrike" kern="1200" dirty="0" err="1">
                <a:solidFill>
                  <a:schemeClr val="tx1"/>
                </a:solidFill>
                <a:effectLst/>
                <a:latin typeface="+mn-lt"/>
                <a:ea typeface="+mn-ea"/>
                <a:cs typeface="+mn-cs"/>
              </a:rPr>
              <a:t>millones</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habitantes</a:t>
            </a:r>
            <a:r>
              <a:rPr lang="en-US" sz="1200" b="0" i="0" u="none" strike="noStrike" kern="1200" dirty="0">
                <a:solidFill>
                  <a:schemeClr val="tx1"/>
                </a:solidFill>
                <a:effectLst/>
                <a:latin typeface="+mn-lt"/>
                <a:ea typeface="+mn-ea"/>
                <a:cs typeface="+mn-cs"/>
              </a:rPr>
              <a:t> de los </a:t>
            </a:r>
            <a:r>
              <a:rPr lang="en-US" sz="1200" b="0" i="0" u="none" strike="noStrike" kern="1200" dirty="0" err="1">
                <a:solidFill>
                  <a:schemeClr val="tx1"/>
                </a:solidFill>
                <a:effectLst/>
                <a:latin typeface="+mn-lt"/>
                <a:ea typeface="+mn-ea"/>
                <a:cs typeface="+mn-cs"/>
              </a:rPr>
              <a:t>Estados</a:t>
            </a:r>
            <a:r>
              <a:rPr lang="en-US" sz="1200" b="0" i="0" u="none" strike="noStrike" kern="1200" dirty="0">
                <a:solidFill>
                  <a:schemeClr val="tx1"/>
                </a:solidFill>
                <a:effectLst/>
                <a:latin typeface="+mn-lt"/>
                <a:ea typeface="+mn-ea"/>
                <a:cs typeface="+mn-cs"/>
              </a:rPr>
              <a:t> Unidos </a:t>
            </a:r>
            <a:r>
              <a:rPr lang="en-US" sz="1200" b="0" i="0" u="none" strike="noStrike" kern="1200" dirty="0" err="1">
                <a:solidFill>
                  <a:schemeClr val="tx1"/>
                </a:solidFill>
                <a:effectLst/>
                <a:latin typeface="+mn-lt"/>
                <a:ea typeface="+mn-ea"/>
                <a:cs typeface="+mn-cs"/>
              </a:rPr>
              <a:t>aproximadamente</a:t>
            </a:r>
            <a:r>
              <a:rPr lang="en-US" sz="1200" b="0" i="0" u="none" strike="noStrike" kern="1200" dirty="0">
                <a:solidFill>
                  <a:schemeClr val="tx1"/>
                </a:solidFill>
                <a:effectLst/>
                <a:latin typeface="+mn-lt"/>
                <a:ea typeface="+mn-ea"/>
                <a:cs typeface="+mn-cs"/>
              </a:rPr>
              <a:t> 59 </a:t>
            </a:r>
            <a:r>
              <a:rPr lang="en-US" sz="1200" b="0" i="0" u="none" strike="noStrike" kern="1200" dirty="0" err="1">
                <a:solidFill>
                  <a:schemeClr val="tx1"/>
                </a:solidFill>
                <a:effectLst/>
                <a:latin typeface="+mn-lt"/>
                <a:ea typeface="+mn-ea"/>
                <a:cs typeface="+mn-cs"/>
              </a:rPr>
              <a:t>millones</a:t>
            </a:r>
            <a:r>
              <a:rPr lang="en-US" sz="1200" b="0" i="0" u="none" strike="noStrike" kern="1200" dirty="0">
                <a:solidFill>
                  <a:schemeClr val="tx1"/>
                </a:solidFill>
                <a:effectLst/>
                <a:latin typeface="+mn-lt"/>
                <a:ea typeface="+mn-ea"/>
                <a:cs typeface="+mn-cs"/>
              </a:rPr>
              <a:t> son de </a:t>
            </a:r>
            <a:r>
              <a:rPr lang="en-US" sz="1200" b="0" i="0" u="none" strike="noStrike" kern="1200" dirty="0" err="1">
                <a:solidFill>
                  <a:schemeClr val="tx1"/>
                </a:solidFill>
                <a:effectLst/>
                <a:latin typeface="+mn-lt"/>
                <a:ea typeface="+mn-ea"/>
                <a:cs typeface="+mn-cs"/>
              </a:rPr>
              <a:t>origen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latino</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Se </a:t>
            </a:r>
            <a:r>
              <a:rPr lang="en-US" sz="1200" b="0" i="0" u="none" strike="noStrike" kern="1200" dirty="0" err="1">
                <a:solidFill>
                  <a:schemeClr val="tx1"/>
                </a:solidFill>
                <a:effectLst/>
                <a:latin typeface="+mn-lt"/>
                <a:ea typeface="+mn-ea"/>
                <a:cs typeface="+mn-cs"/>
              </a:rPr>
              <a:t>estima</a:t>
            </a:r>
            <a:r>
              <a:rPr lang="en-US" sz="1200" b="0" i="0" u="none" strike="noStrike" kern="1200" dirty="0">
                <a:solidFill>
                  <a:schemeClr val="tx1"/>
                </a:solidFill>
                <a:effectLst/>
                <a:latin typeface="+mn-lt"/>
                <a:ea typeface="+mn-ea"/>
                <a:cs typeface="+mn-cs"/>
              </a:rPr>
              <a:t> que </a:t>
            </a:r>
            <a:r>
              <a:rPr lang="en-US" sz="1200" b="0" i="0" u="none" strike="noStrike" kern="1200" dirty="0" err="1">
                <a:solidFill>
                  <a:schemeClr val="tx1"/>
                </a:solidFill>
                <a:effectLst/>
                <a:latin typeface="+mn-lt"/>
                <a:ea typeface="+mn-ea"/>
                <a:cs typeface="+mn-cs"/>
              </a:rPr>
              <a:t>más</a:t>
            </a:r>
            <a:r>
              <a:rPr lang="en-US" sz="1200" b="0" i="0" u="none" strike="noStrike" kern="1200" dirty="0">
                <a:solidFill>
                  <a:schemeClr val="tx1"/>
                </a:solidFill>
                <a:effectLst/>
                <a:latin typeface="+mn-lt"/>
                <a:ea typeface="+mn-ea"/>
                <a:cs typeface="+mn-cs"/>
              </a:rPr>
              <a:t> de 3.5 </a:t>
            </a:r>
            <a:r>
              <a:rPr lang="en-US" sz="1200" b="0" i="0" u="none" strike="noStrike" kern="1200" dirty="0" err="1">
                <a:solidFill>
                  <a:schemeClr val="tx1"/>
                </a:solidFill>
                <a:effectLst/>
                <a:latin typeface="+mn-lt"/>
                <a:ea typeface="+mn-ea"/>
                <a:cs typeface="+mn-cs"/>
              </a:rPr>
              <a:t>millones</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latinos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residen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diferentes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localidades</a:t>
            </a:r>
            <a:r>
              <a:rPr lang="en-US" sz="1200" b="0" i="0" u="none" strike="noStrike" kern="1200" dirty="0">
                <a:solidFill>
                  <a:schemeClr val="tx1"/>
                </a:solidFill>
                <a:effectLst/>
                <a:latin typeface="+mn-lt"/>
                <a:ea typeface="+mn-ea"/>
                <a:cs typeface="+mn-cs"/>
              </a:rPr>
              <a:t> de Nueva York, </a:t>
            </a:r>
            <a:r>
              <a:rPr lang="en-US" sz="1200" b="0" i="0" u="none" strike="noStrike" kern="1200" dirty="0" err="1">
                <a:solidFill>
                  <a:schemeClr val="tx1"/>
                </a:solidFill>
                <a:effectLst/>
                <a:latin typeface="+mn-lt"/>
                <a:ea typeface="+mn-ea"/>
                <a:cs typeface="+mn-cs"/>
              </a:rPr>
              <a:t>convirtiéndose</a:t>
            </a:r>
            <a:r>
              <a:rPr lang="en-US" sz="1200" b="0" i="0" u="none" strike="noStrike" kern="1200" dirty="0">
                <a:solidFill>
                  <a:schemeClr val="tx1"/>
                </a:solidFill>
                <a:effectLst/>
                <a:latin typeface="+mn-lt"/>
                <a:ea typeface="+mn-ea"/>
                <a:cs typeface="+mn-cs"/>
              </a:rPr>
              <a:t> una de las </a:t>
            </a:r>
            <a:r>
              <a:rPr lang="en-US" sz="1200" b="0" i="0" u="none" strike="noStrike" kern="1200" dirty="0" err="1">
                <a:solidFill>
                  <a:schemeClr val="tx1"/>
                </a:solidFill>
                <a:effectLst/>
                <a:latin typeface="+mn-lt"/>
                <a:ea typeface="+mn-ea"/>
                <a:cs typeface="+mn-cs"/>
              </a:rPr>
              <a:t>comunidades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más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fuertes</a:t>
            </a:r>
            <a:r>
              <a:rPr lang="en-US" sz="1200" b="0" i="0" u="none" strike="noStrike" kern="1200" dirty="0">
                <a:solidFill>
                  <a:schemeClr val="tx1"/>
                </a:solidFill>
                <a:effectLst/>
                <a:latin typeface="+mn-lt"/>
                <a:ea typeface="+mn-ea"/>
                <a:cs typeface="+mn-cs"/>
              </a:rPr>
              <a:t> no solo de la ciudad </a:t>
            </a:r>
            <a:r>
              <a:rPr lang="en-US" sz="1200" b="0" i="0" u="none" strike="noStrike" kern="1200" dirty="0" err="1">
                <a:solidFill>
                  <a:schemeClr val="tx1"/>
                </a:solidFill>
                <a:effectLst/>
                <a:latin typeface="+mn-lt"/>
                <a:ea typeface="+mn-ea"/>
                <a:cs typeface="+mn-cs"/>
              </a:rPr>
              <a:t>sino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también</a:t>
            </a:r>
            <a:r>
              <a:rPr lang="en-US" sz="1200" b="0" i="0" u="none" strike="noStrike" kern="1200" dirty="0">
                <a:solidFill>
                  <a:schemeClr val="tx1"/>
                </a:solidFill>
                <a:effectLst/>
                <a:latin typeface="+mn-lt"/>
                <a:ea typeface="+mn-ea"/>
                <a:cs typeface="+mn-cs"/>
              </a:rPr>
              <a:t> del </a:t>
            </a:r>
            <a:r>
              <a:rPr lang="en-US" sz="1200" b="0" i="0" u="none" strike="noStrike" kern="1200" dirty="0" err="1">
                <a:solidFill>
                  <a:schemeClr val="tx1"/>
                </a:solidFill>
                <a:effectLst/>
                <a:latin typeface="+mn-lt"/>
                <a:ea typeface="+mn-ea"/>
                <a:cs typeface="+mn-cs"/>
              </a:rPr>
              <a:t>país</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br>
              <a:rPr lang="en-US" dirty="0">
                <a:effectLst/>
              </a:rPr>
            </a:br>
            <a:r>
              <a:rPr lang="en-US" dirty="0">
                <a:effectLst/>
              </a:rPr>
              <a:t>Long island : 7,869,820 (2017) y </a:t>
            </a:r>
            <a:r>
              <a:rPr lang="en-US" dirty="0" err="1">
                <a:effectLst/>
              </a:rPr>
              <a:t>representa</a:t>
            </a:r>
            <a:r>
              <a:rPr lang="en-US" dirty="0">
                <a:effectLst/>
              </a:rPr>
              <a:t> el 20.5%/ </a:t>
            </a:r>
            <a:endParaRPr lang="en-US" dirty="0"/>
          </a:p>
        </p:txBody>
      </p:sp>
      <p:sp>
        <p:nvSpPr>
          <p:cNvPr id="4" name="Slide Number Placeholder 3"/>
          <p:cNvSpPr>
            <a:spLocks noGrp="1"/>
          </p:cNvSpPr>
          <p:nvPr>
            <p:ph type="sldNum" sz="quarter" idx="5"/>
          </p:nvPr>
        </p:nvSpPr>
        <p:spPr/>
        <p:txBody>
          <a:bodyPr/>
          <a:lstStyle/>
          <a:p>
            <a:fld id="{F9448060-815D-D743-9887-AF231859F35A}" type="slidenum">
              <a:rPr lang="en-US" smtClean="0"/>
              <a:t>5</a:t>
            </a:fld>
            <a:endParaRPr lang="en-US"/>
          </a:p>
        </p:txBody>
      </p:sp>
    </p:spTree>
    <p:extLst>
      <p:ext uri="{BB962C8B-B14F-4D97-AF65-F5344CB8AC3E}">
        <p14:creationId xmlns:p14="http://schemas.microsoft.com/office/powerpoint/2010/main" val="393266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Mientras estaba en Nueva York en el invierno de 1901, recibí instrucciones concernientes a la obra en esa gran ciudad. Noche tras noche se me mostró el plan de acción que nuestros hermanos debían seguir. En el Gran Nueva York el mensaje debe avanzar como una lámpara encendida. </a:t>
            </a:r>
          </a:p>
          <a:p>
            <a:r>
              <a:rPr lang="es-ES" sz="1200" kern="1200" dirty="0">
                <a:solidFill>
                  <a:schemeClr val="tx1"/>
                </a:solidFill>
                <a:effectLst/>
                <a:latin typeface="+mn-lt"/>
                <a:ea typeface="+mn-ea"/>
                <a:cs typeface="+mn-cs"/>
              </a:rPr>
              <a:t>Volvemos a repetir después de 119 años el mismo mensaje.</a:t>
            </a:r>
            <a:endParaRPr lang="en-US" dirty="0"/>
          </a:p>
        </p:txBody>
      </p:sp>
      <p:sp>
        <p:nvSpPr>
          <p:cNvPr id="4" name="Slide Number Placeholder 3"/>
          <p:cNvSpPr>
            <a:spLocks noGrp="1"/>
          </p:cNvSpPr>
          <p:nvPr>
            <p:ph type="sldNum" sz="quarter" idx="5"/>
          </p:nvPr>
        </p:nvSpPr>
        <p:spPr/>
        <p:txBody>
          <a:bodyPr/>
          <a:lstStyle/>
          <a:p>
            <a:fld id="{F9448060-815D-D743-9887-AF231859F35A}" type="slidenum">
              <a:rPr lang="en-US" smtClean="0"/>
              <a:t>8</a:t>
            </a:fld>
            <a:endParaRPr lang="en-US"/>
          </a:p>
        </p:txBody>
      </p:sp>
    </p:spTree>
    <p:extLst>
      <p:ext uri="{BB962C8B-B14F-4D97-AF65-F5344CB8AC3E}">
        <p14:creationId xmlns:p14="http://schemas.microsoft.com/office/powerpoint/2010/main" val="45646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Exo 18</a:t>
            </a:r>
          </a:p>
          <a:p>
            <a:endParaRPr lang="en-US" dirty="0"/>
          </a:p>
        </p:txBody>
      </p:sp>
      <p:sp>
        <p:nvSpPr>
          <p:cNvPr id="4" name="Slide Number Placeholder 3"/>
          <p:cNvSpPr>
            <a:spLocks noGrp="1"/>
          </p:cNvSpPr>
          <p:nvPr>
            <p:ph type="sldNum" sz="quarter" idx="5"/>
          </p:nvPr>
        </p:nvSpPr>
        <p:spPr/>
        <p:txBody>
          <a:bodyPr/>
          <a:lstStyle/>
          <a:p>
            <a:fld id="{F9448060-815D-D743-9887-AF231859F35A}" type="slidenum">
              <a:rPr lang="en-US" smtClean="0"/>
              <a:t>9</a:t>
            </a:fld>
            <a:endParaRPr lang="en-US"/>
          </a:p>
        </p:txBody>
      </p:sp>
    </p:spTree>
    <p:extLst>
      <p:ext uri="{BB962C8B-B14F-4D97-AF65-F5344CB8AC3E}">
        <p14:creationId xmlns:p14="http://schemas.microsoft.com/office/powerpoint/2010/main" val="400219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Capítulos</a:t>
            </a:r>
            <a:r>
              <a:rPr lang="en-US" dirty="0"/>
              <a:t> : 1 – 28 </a:t>
            </a:r>
          </a:p>
          <a:p>
            <a:r>
              <a:rPr lang="en-US" dirty="0"/>
              <a:t>Samaria , Judea, </a:t>
            </a:r>
            <a:r>
              <a:rPr lang="en-US" dirty="0" err="1"/>
              <a:t>Damasco</a:t>
            </a:r>
            <a:r>
              <a:rPr lang="en-US" dirty="0"/>
              <a:t> </a:t>
            </a:r>
          </a:p>
          <a:p>
            <a:r>
              <a:rPr lang="en-US" dirty="0" err="1"/>
              <a:t>Antioquía</a:t>
            </a:r>
            <a:r>
              <a:rPr lang="en-US" dirty="0"/>
              <a:t> </a:t>
            </a:r>
          </a:p>
          <a:p>
            <a:r>
              <a:rPr lang="en-US" dirty="0"/>
              <a:t>Primer </a:t>
            </a:r>
            <a:r>
              <a:rPr lang="en-US" dirty="0" err="1"/>
              <a:t>viaje</a:t>
            </a:r>
            <a:r>
              <a:rPr lang="en-US" dirty="0"/>
              <a:t> y Segundo </a:t>
            </a:r>
            <a:r>
              <a:rPr lang="en-US" dirty="0" err="1"/>
              <a:t>viaje</a:t>
            </a:r>
            <a:r>
              <a:rPr lang="en-US" dirty="0"/>
              <a:t> de Pablo </a:t>
            </a:r>
          </a:p>
          <a:p>
            <a:r>
              <a:rPr lang="en-US" dirty="0" err="1"/>
              <a:t>Corinto</a:t>
            </a:r>
            <a:r>
              <a:rPr lang="en-US" dirty="0"/>
              <a:t>, </a:t>
            </a:r>
            <a:r>
              <a:rPr lang="en-US" dirty="0" err="1"/>
              <a:t>Efeso</a:t>
            </a:r>
            <a:r>
              <a:rPr lang="en-US" dirty="0"/>
              <a:t> , Macedonia, </a:t>
            </a:r>
            <a:r>
              <a:rPr lang="en-US" dirty="0" err="1"/>
              <a:t>Romas</a:t>
            </a:r>
            <a:r>
              <a:rPr lang="en-US" dirty="0"/>
              <a:t> etc. </a:t>
            </a:r>
          </a:p>
          <a:p>
            <a:r>
              <a:rPr lang="en-US" dirty="0" err="1"/>
              <a:t>Enfasis</a:t>
            </a:r>
            <a:r>
              <a:rPr lang="en-US" dirty="0"/>
              <a:t> : </a:t>
            </a:r>
            <a:r>
              <a:rPr lang="en-US" dirty="0" err="1"/>
              <a:t>Estudio</a:t>
            </a:r>
            <a:r>
              <a:rPr lang="en-US" dirty="0"/>
              <a:t>, </a:t>
            </a:r>
            <a:r>
              <a:rPr lang="en-US" dirty="0" err="1"/>
              <a:t>Oracion</a:t>
            </a:r>
            <a:r>
              <a:rPr lang="en-US" dirty="0"/>
              <a:t> , </a:t>
            </a:r>
            <a:r>
              <a:rPr lang="en-US" dirty="0" err="1"/>
              <a:t>Testificacion</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F9448060-815D-D743-9887-AF231859F35A}" type="slidenum">
              <a:rPr lang="en-US" smtClean="0"/>
              <a:t>10</a:t>
            </a:fld>
            <a:endParaRPr lang="en-US"/>
          </a:p>
        </p:txBody>
      </p:sp>
    </p:spTree>
    <p:extLst>
      <p:ext uri="{BB962C8B-B14F-4D97-AF65-F5344CB8AC3E}">
        <p14:creationId xmlns:p14="http://schemas.microsoft.com/office/powerpoint/2010/main" val="182888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448060-815D-D743-9887-AF231859F35A}" type="slidenum">
              <a:rPr lang="en-US" smtClean="0"/>
              <a:t>15</a:t>
            </a:fld>
            <a:endParaRPr lang="en-US"/>
          </a:p>
        </p:txBody>
      </p:sp>
    </p:spTree>
    <p:extLst>
      <p:ext uri="{BB962C8B-B14F-4D97-AF65-F5344CB8AC3E}">
        <p14:creationId xmlns:p14="http://schemas.microsoft.com/office/powerpoint/2010/main" val="130079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Visite</a:t>
            </a:r>
            <a:r>
              <a:rPr lang="en-US" dirty="0"/>
              <a:t> y </a:t>
            </a:r>
            <a:r>
              <a:rPr lang="en-US" dirty="0" err="1"/>
              <a:t>refuerce</a:t>
            </a:r>
            <a:r>
              <a:rPr lang="en-US" dirty="0"/>
              <a:t> la </a:t>
            </a:r>
            <a:r>
              <a:rPr lang="en-US" dirty="0" err="1"/>
              <a:t>siembra</a:t>
            </a:r>
            <a:r>
              <a:rPr lang="en-US" dirty="0"/>
              <a:t>.</a:t>
            </a:r>
          </a:p>
        </p:txBody>
      </p:sp>
      <p:sp>
        <p:nvSpPr>
          <p:cNvPr id="4" name="Slide Number Placeholder 3"/>
          <p:cNvSpPr>
            <a:spLocks noGrp="1"/>
          </p:cNvSpPr>
          <p:nvPr>
            <p:ph type="sldNum" sz="quarter" idx="5"/>
          </p:nvPr>
        </p:nvSpPr>
        <p:spPr/>
        <p:txBody>
          <a:bodyPr/>
          <a:lstStyle/>
          <a:p>
            <a:fld id="{F9448060-815D-D743-9887-AF231859F35A}" type="slidenum">
              <a:rPr lang="en-US" smtClean="0"/>
              <a:t>17</a:t>
            </a:fld>
            <a:endParaRPr lang="en-US"/>
          </a:p>
        </p:txBody>
      </p:sp>
    </p:spTree>
    <p:extLst>
      <p:ext uri="{BB962C8B-B14F-4D97-AF65-F5344CB8AC3E}">
        <p14:creationId xmlns:p14="http://schemas.microsoft.com/office/powerpoint/2010/main" val="279610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3/4/20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380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5160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3/4/20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4304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3/4/20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322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3/4/20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509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636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042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858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4337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3/4/20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1650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3/4/20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969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3/4/20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6684708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7" r:id="rId6"/>
    <p:sldLayoutId id="2147483752" r:id="rId7"/>
    <p:sldLayoutId id="2147483753" r:id="rId8"/>
    <p:sldLayoutId id="2147483754" r:id="rId9"/>
    <p:sldLayoutId id="2147483756" r:id="rId10"/>
    <p:sldLayoutId id="2147483755"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7" name="Rectangle 26">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7CBC363-836D-894E-B90F-3F5B269E2D2E}"/>
              </a:ext>
            </a:extLst>
          </p:cNvPr>
          <p:cNvSpPr>
            <a:spLocks noGrp="1"/>
          </p:cNvSpPr>
          <p:nvPr>
            <p:ph type="ctrTitle"/>
          </p:nvPr>
        </p:nvSpPr>
        <p:spPr>
          <a:xfrm>
            <a:off x="200026" y="742950"/>
            <a:ext cx="4257674" cy="3900740"/>
          </a:xfrm>
        </p:spPr>
        <p:txBody>
          <a:bodyPr anchor="ctr">
            <a:normAutofit/>
          </a:bodyPr>
          <a:lstStyle/>
          <a:p>
            <a:pPr algn="ctr"/>
            <a:r>
              <a:rPr lang="es-ES" dirty="0">
                <a:solidFill>
                  <a:schemeClr val="tx1"/>
                </a:solidFill>
              </a:rPr>
              <a:t>Evangelismo a través de </a:t>
            </a:r>
            <a:r>
              <a:rPr lang="es-ES" dirty="0" err="1">
                <a:solidFill>
                  <a:schemeClr val="tx1"/>
                </a:solidFill>
              </a:rPr>
              <a:t>gp</a:t>
            </a:r>
            <a:r>
              <a:rPr lang="es-ES" dirty="0">
                <a:solidFill>
                  <a:schemeClr val="tx1"/>
                </a:solidFill>
              </a:rPr>
              <a:t>  en New York </a:t>
            </a:r>
            <a:br>
              <a:rPr lang="en-US" dirty="0">
                <a:solidFill>
                  <a:schemeClr val="tx1"/>
                </a:solidFill>
              </a:rPr>
            </a:br>
            <a:endParaRPr lang="en-US" dirty="0">
              <a:solidFill>
                <a:schemeClr val="tx1"/>
              </a:solidFill>
            </a:endParaRPr>
          </a:p>
        </p:txBody>
      </p:sp>
      <p:sp>
        <p:nvSpPr>
          <p:cNvPr id="3" name="Subtitle 2">
            <a:extLst>
              <a:ext uri="{FF2B5EF4-FFF2-40B4-BE49-F238E27FC236}">
                <a16:creationId xmlns:a16="http://schemas.microsoft.com/office/drawing/2014/main" id="{AA3C1F27-2414-124A-B569-AD969896D047}"/>
              </a:ext>
            </a:extLst>
          </p:cNvPr>
          <p:cNvSpPr>
            <a:spLocks noGrp="1"/>
          </p:cNvSpPr>
          <p:nvPr>
            <p:ph type="subTitle" idx="1"/>
          </p:nvPr>
        </p:nvSpPr>
        <p:spPr>
          <a:xfrm>
            <a:off x="571531" y="3981545"/>
            <a:ext cx="3511233" cy="1774677"/>
          </a:xfrm>
        </p:spPr>
        <p:txBody>
          <a:bodyPr anchor="t">
            <a:normAutofit/>
          </a:bodyPr>
          <a:lstStyle/>
          <a:p>
            <a:pPr algn="ctr"/>
            <a:r>
              <a:rPr lang="en-US" sz="2200" b="1" dirty="0">
                <a:solidFill>
                  <a:schemeClr val="tx1"/>
                </a:solidFill>
              </a:rPr>
              <a:t>Pr. Dante Godeau</a:t>
            </a:r>
          </a:p>
          <a:p>
            <a:pPr algn="ctr"/>
            <a:r>
              <a:rPr lang="en-US" sz="2200" b="1" dirty="0">
                <a:solidFill>
                  <a:schemeClr val="tx1"/>
                </a:solidFill>
              </a:rPr>
              <a:t>Rockville Centre y freeport </a:t>
            </a:r>
          </a:p>
        </p:txBody>
      </p:sp>
      <p:sp>
        <p:nvSpPr>
          <p:cNvPr id="29" name="Rectangle 28">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8" name="Picture 3">
            <a:extLst>
              <a:ext uri="{FF2B5EF4-FFF2-40B4-BE49-F238E27FC236}">
                <a16:creationId xmlns:a16="http://schemas.microsoft.com/office/drawing/2014/main" id="{1905BADA-B4B4-44C8-99E1-FBEE4097C8EF}"/>
              </a:ext>
            </a:extLst>
          </p:cNvPr>
          <p:cNvPicPr>
            <a:picLocks noChangeAspect="1"/>
          </p:cNvPicPr>
          <p:nvPr/>
        </p:nvPicPr>
        <p:blipFill rotWithShape="1">
          <a:blip r:embed="rId3"/>
          <a:srcRect l="15653" r="15653"/>
          <a:stretch/>
        </p:blipFill>
        <p:spPr>
          <a:xfrm>
            <a:off x="4654295" y="10"/>
            <a:ext cx="7537705" cy="6857990"/>
          </a:xfrm>
          <a:prstGeom prst="rect">
            <a:avLst/>
          </a:prstGeom>
        </p:spPr>
      </p:pic>
    </p:spTree>
    <p:extLst>
      <p:ext uri="{BB962C8B-B14F-4D97-AF65-F5344CB8AC3E}">
        <p14:creationId xmlns:p14="http://schemas.microsoft.com/office/powerpoint/2010/main" val="37086403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F84A729-C34D-3A45-8865-AB4475A337BC}"/>
              </a:ext>
            </a:extLst>
          </p:cNvPr>
          <p:cNvGraphicFramePr>
            <a:graphicFrameLocks noGrp="1"/>
          </p:cNvGraphicFramePr>
          <p:nvPr>
            <p:extLst>
              <p:ext uri="{D42A27DB-BD31-4B8C-83A1-F6EECF244321}">
                <p14:modId xmlns:p14="http://schemas.microsoft.com/office/powerpoint/2010/main" val="632471642"/>
              </p:ext>
            </p:extLst>
          </p:nvPr>
        </p:nvGraphicFramePr>
        <p:xfrm>
          <a:off x="104931" y="629587"/>
          <a:ext cx="11962152" cy="5981993"/>
        </p:xfrm>
        <a:graphic>
          <a:graphicData uri="http://schemas.openxmlformats.org/drawingml/2006/table">
            <a:tbl>
              <a:tblPr firstRow="1" firstCol="1" bandRow="1">
                <a:tableStyleId>{5C22544A-7EE6-4342-B048-85BDC9FD1C3A}</a:tableStyleId>
              </a:tblPr>
              <a:tblGrid>
                <a:gridCol w="1824457">
                  <a:extLst>
                    <a:ext uri="{9D8B030D-6E8A-4147-A177-3AD203B41FA5}">
                      <a16:colId xmlns:a16="http://schemas.microsoft.com/office/drawing/2014/main" val="243740695"/>
                    </a:ext>
                  </a:extLst>
                </a:gridCol>
                <a:gridCol w="2600467">
                  <a:extLst>
                    <a:ext uri="{9D8B030D-6E8A-4147-A177-3AD203B41FA5}">
                      <a16:colId xmlns:a16="http://schemas.microsoft.com/office/drawing/2014/main" val="818588155"/>
                    </a:ext>
                  </a:extLst>
                </a:gridCol>
                <a:gridCol w="1946454">
                  <a:extLst>
                    <a:ext uri="{9D8B030D-6E8A-4147-A177-3AD203B41FA5}">
                      <a16:colId xmlns:a16="http://schemas.microsoft.com/office/drawing/2014/main" val="244121035"/>
                    </a:ext>
                  </a:extLst>
                </a:gridCol>
                <a:gridCol w="2860053">
                  <a:extLst>
                    <a:ext uri="{9D8B030D-6E8A-4147-A177-3AD203B41FA5}">
                      <a16:colId xmlns:a16="http://schemas.microsoft.com/office/drawing/2014/main" val="294514228"/>
                    </a:ext>
                  </a:extLst>
                </a:gridCol>
                <a:gridCol w="2730721">
                  <a:extLst>
                    <a:ext uri="{9D8B030D-6E8A-4147-A177-3AD203B41FA5}">
                      <a16:colId xmlns:a16="http://schemas.microsoft.com/office/drawing/2014/main" val="3160076065"/>
                    </a:ext>
                  </a:extLst>
                </a:gridCol>
              </a:tblGrid>
              <a:tr h="265734">
                <a:tc>
                  <a:txBody>
                    <a:bodyPr/>
                    <a:lstStyle/>
                    <a:p>
                      <a:pPr marL="0" marR="0" algn="ctr">
                        <a:spcBef>
                          <a:spcPts val="0"/>
                        </a:spcBef>
                        <a:spcAft>
                          <a:spcPts val="0"/>
                        </a:spcAft>
                      </a:pPr>
                      <a:r>
                        <a:rPr lang="es-PE" sz="1400" dirty="0">
                          <a:effectLst/>
                        </a:rPr>
                        <a:t>PRINCIPIOS</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nchor="ctr"/>
                </a:tc>
                <a:tc>
                  <a:txBody>
                    <a:bodyPr/>
                    <a:lstStyle/>
                    <a:p>
                      <a:pPr marL="0" marR="0" algn="ctr">
                        <a:spcBef>
                          <a:spcPts val="0"/>
                        </a:spcBef>
                        <a:spcAft>
                          <a:spcPts val="0"/>
                        </a:spcAft>
                      </a:pPr>
                      <a:r>
                        <a:rPr lang="es-PE" sz="1400">
                          <a:effectLst/>
                        </a:rPr>
                        <a:t>HECHOS 2</a:t>
                      </a:r>
                      <a:endParaRPr lang="en-US" sz="140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nchor="ctr"/>
                </a:tc>
                <a:tc>
                  <a:txBody>
                    <a:bodyPr/>
                    <a:lstStyle/>
                    <a:p>
                      <a:pPr marL="0" marR="0" algn="ctr">
                        <a:spcBef>
                          <a:spcPts val="0"/>
                        </a:spcBef>
                        <a:spcAft>
                          <a:spcPts val="0"/>
                        </a:spcAft>
                      </a:pPr>
                      <a:r>
                        <a:rPr lang="es-PE" sz="1400">
                          <a:effectLst/>
                        </a:rPr>
                        <a:t>HECHOS 3</a:t>
                      </a:r>
                      <a:endParaRPr lang="en-US" sz="140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nchor="ctr"/>
                </a:tc>
                <a:tc>
                  <a:txBody>
                    <a:bodyPr/>
                    <a:lstStyle/>
                    <a:p>
                      <a:pPr marL="0" marR="0" algn="ctr">
                        <a:spcBef>
                          <a:spcPts val="0"/>
                        </a:spcBef>
                        <a:spcAft>
                          <a:spcPts val="0"/>
                        </a:spcAft>
                      </a:pPr>
                      <a:r>
                        <a:rPr lang="es-PE" sz="1400">
                          <a:effectLst/>
                        </a:rPr>
                        <a:t>HECHOS 4</a:t>
                      </a:r>
                      <a:endParaRPr lang="en-US" sz="140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nchor="ctr"/>
                </a:tc>
                <a:tc>
                  <a:txBody>
                    <a:bodyPr/>
                    <a:lstStyle/>
                    <a:p>
                      <a:pPr marL="0" marR="0" algn="ctr">
                        <a:spcBef>
                          <a:spcPts val="0"/>
                        </a:spcBef>
                        <a:spcAft>
                          <a:spcPts val="0"/>
                        </a:spcAft>
                      </a:pPr>
                      <a:r>
                        <a:rPr lang="es-PE" sz="1400">
                          <a:effectLst/>
                        </a:rPr>
                        <a:t>HECHOS 5</a:t>
                      </a:r>
                      <a:endParaRPr lang="en-US" sz="140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nchor="ctr"/>
                </a:tc>
                <a:extLst>
                  <a:ext uri="{0D108BD9-81ED-4DB2-BD59-A6C34878D82A}">
                    <a16:rowId xmlns:a16="http://schemas.microsoft.com/office/drawing/2014/main" val="924692311"/>
                  </a:ext>
                </a:extLst>
              </a:tr>
              <a:tr h="3986020">
                <a:tc>
                  <a:txBody>
                    <a:bodyPr/>
                    <a:lstStyle/>
                    <a:p>
                      <a:pPr marL="0" marR="0">
                        <a:spcBef>
                          <a:spcPts val="0"/>
                        </a:spcBef>
                        <a:spcAft>
                          <a:spcPts val="0"/>
                        </a:spcAft>
                      </a:pPr>
                      <a:r>
                        <a:rPr lang="es-PE" sz="1400" dirty="0">
                          <a:effectLst/>
                        </a:rPr>
                        <a:t>DISPOSICIÓN PARA LA PREDICACIÓN</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tc>
                <a:tc>
                  <a:txBody>
                    <a:bodyPr/>
                    <a:lstStyle/>
                    <a:p>
                      <a:pPr marL="0" marR="0">
                        <a:spcBef>
                          <a:spcPts val="0"/>
                        </a:spcBef>
                        <a:spcAft>
                          <a:spcPts val="0"/>
                        </a:spcAft>
                      </a:pPr>
                      <a:r>
                        <a:rPr lang="es-PE" sz="1400" dirty="0">
                          <a:effectLst/>
                        </a:rPr>
                        <a:t>(</a:t>
                      </a:r>
                      <a:r>
                        <a:rPr lang="es-PE" sz="1800" dirty="0">
                          <a:effectLst/>
                        </a:rPr>
                        <a:t>v. 41) “Así que, los que recibieron su palabra...”</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tc>
                <a:tc>
                  <a:txBody>
                    <a:bodyPr/>
                    <a:lstStyle/>
                    <a:p>
                      <a:pPr marL="0" marR="0">
                        <a:spcBef>
                          <a:spcPts val="0"/>
                        </a:spcBef>
                        <a:spcAft>
                          <a:spcPts val="0"/>
                        </a:spcAft>
                      </a:pPr>
                      <a:r>
                        <a:rPr lang="es-PE" sz="1400" dirty="0">
                          <a:effectLst/>
                        </a:rPr>
                        <a:t>(</a:t>
                      </a:r>
                      <a:r>
                        <a:rPr lang="es-PE" sz="1800" dirty="0">
                          <a:effectLst/>
                        </a:rPr>
                        <a:t>v. 11-26), discurso de Pedro en el pórtico de Salomón</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tc>
                <a:tc>
                  <a:txBody>
                    <a:bodyPr/>
                    <a:lstStyle/>
                    <a:p>
                      <a:pPr marL="0" marR="0">
                        <a:lnSpc>
                          <a:spcPct val="150000"/>
                        </a:lnSpc>
                        <a:spcBef>
                          <a:spcPts val="0"/>
                        </a:spcBef>
                        <a:spcAft>
                          <a:spcPts val="0"/>
                        </a:spcAft>
                      </a:pPr>
                      <a:r>
                        <a:rPr lang="es-PE" sz="1400" dirty="0">
                          <a:effectLst/>
                        </a:rPr>
                        <a:t>(v. 4) “pero muchos de los que habían oído la palabra, creyeron...”</a:t>
                      </a:r>
                      <a:endParaRPr lang="en-US" sz="1400" dirty="0">
                        <a:effectLst/>
                      </a:endParaRPr>
                    </a:p>
                    <a:p>
                      <a:pPr marL="0" marR="0">
                        <a:lnSpc>
                          <a:spcPct val="150000"/>
                        </a:lnSpc>
                        <a:spcBef>
                          <a:spcPts val="0"/>
                        </a:spcBef>
                        <a:spcAft>
                          <a:spcPts val="0"/>
                        </a:spcAft>
                      </a:pPr>
                      <a:r>
                        <a:rPr lang="es-PE" sz="1400" dirty="0">
                          <a:effectLst/>
                        </a:rPr>
                        <a:t>(v. 18) “...les intimaron que en ninguna manera hablasen ni enseñasen en el nombre de Jesús”</a:t>
                      </a:r>
                      <a:endParaRPr lang="en-US" sz="1400" dirty="0">
                        <a:effectLst/>
                      </a:endParaRPr>
                    </a:p>
                    <a:p>
                      <a:pPr marL="0" marR="0">
                        <a:lnSpc>
                          <a:spcPct val="150000"/>
                        </a:lnSpc>
                        <a:spcBef>
                          <a:spcPts val="0"/>
                        </a:spcBef>
                        <a:spcAft>
                          <a:spcPts val="0"/>
                        </a:spcAft>
                      </a:pPr>
                      <a:r>
                        <a:rPr lang="es-PE" sz="1400" dirty="0">
                          <a:effectLst/>
                        </a:rPr>
                        <a:t>(v. 29) “y ahora, Señor... concede a tus siervos que con todo denuedo hablen tu palabra”</a:t>
                      </a:r>
                      <a:endParaRPr lang="en-US" sz="1400" dirty="0">
                        <a:effectLst/>
                      </a:endParaRPr>
                    </a:p>
                    <a:p>
                      <a:pPr marL="0" marR="0">
                        <a:lnSpc>
                          <a:spcPct val="150000"/>
                        </a:lnSpc>
                        <a:spcBef>
                          <a:spcPts val="0"/>
                        </a:spcBef>
                        <a:spcAft>
                          <a:spcPts val="0"/>
                        </a:spcAft>
                      </a:pPr>
                      <a:r>
                        <a:rPr lang="es-PE" sz="1400" dirty="0">
                          <a:effectLst/>
                        </a:rPr>
                        <a:t>(v. 31) “...y hablaban con denuedo la palabra de Dios”</a:t>
                      </a:r>
                      <a:endParaRPr lang="en-US" sz="1400" dirty="0">
                        <a:effectLst/>
                      </a:endParaRPr>
                    </a:p>
                    <a:p>
                      <a:pPr marL="0" marR="0">
                        <a:lnSpc>
                          <a:spcPct val="150000"/>
                        </a:lnSpc>
                        <a:spcBef>
                          <a:spcPts val="0"/>
                        </a:spcBef>
                        <a:spcAft>
                          <a:spcPts val="0"/>
                        </a:spcAft>
                      </a:pPr>
                      <a:r>
                        <a:rPr lang="es-PE" sz="1400" dirty="0">
                          <a:effectLst/>
                        </a:rPr>
                        <a:t>(v. 33) “y con gran poder los apóstoles daban testimonio de la resurrección de Jesucristo”</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tc>
                <a:tc>
                  <a:txBody>
                    <a:bodyPr/>
                    <a:lstStyle/>
                    <a:p>
                      <a:pPr marL="0" marR="0">
                        <a:lnSpc>
                          <a:spcPct val="150000"/>
                        </a:lnSpc>
                        <a:spcBef>
                          <a:spcPts val="0"/>
                        </a:spcBef>
                        <a:spcAft>
                          <a:spcPts val="0"/>
                        </a:spcAft>
                      </a:pPr>
                      <a:r>
                        <a:rPr lang="es-PE" sz="1400" dirty="0">
                          <a:effectLst/>
                        </a:rPr>
                        <a:t>(v. 14) “Y los que creían en el Señor aumentaban más, gran número así de hombres como de mujeres”</a:t>
                      </a:r>
                      <a:endParaRPr lang="en-US" sz="1400" dirty="0">
                        <a:effectLst/>
                      </a:endParaRPr>
                    </a:p>
                    <a:p>
                      <a:pPr marL="0" marR="0">
                        <a:lnSpc>
                          <a:spcPct val="150000"/>
                        </a:lnSpc>
                        <a:spcBef>
                          <a:spcPts val="0"/>
                        </a:spcBef>
                        <a:spcAft>
                          <a:spcPts val="0"/>
                        </a:spcAft>
                      </a:pPr>
                      <a:r>
                        <a:rPr lang="es-PE" sz="1400" dirty="0">
                          <a:effectLst/>
                        </a:rPr>
                        <a:t>(v. 20) “id, y puestos en pie en el templo, anunciad al pueblo todas las palabras de esta vida”</a:t>
                      </a:r>
                      <a:endParaRPr lang="en-US" sz="1400" dirty="0">
                        <a:effectLst/>
                      </a:endParaRPr>
                    </a:p>
                    <a:p>
                      <a:pPr marL="0" marR="0">
                        <a:lnSpc>
                          <a:spcPct val="150000"/>
                        </a:lnSpc>
                        <a:spcBef>
                          <a:spcPts val="0"/>
                        </a:spcBef>
                        <a:spcAft>
                          <a:spcPts val="0"/>
                        </a:spcAft>
                      </a:pPr>
                      <a:r>
                        <a:rPr lang="es-PE" sz="1400" dirty="0">
                          <a:effectLst/>
                        </a:rPr>
                        <a:t>(v. 28) “...y ahora habéis llenado a Jerusalén de vuestra doctrina...”</a:t>
                      </a:r>
                      <a:endParaRPr lang="en-US" sz="1400" dirty="0">
                        <a:effectLst/>
                      </a:endParaRPr>
                    </a:p>
                    <a:p>
                      <a:pPr marL="0" marR="0">
                        <a:lnSpc>
                          <a:spcPct val="150000"/>
                        </a:lnSpc>
                        <a:spcBef>
                          <a:spcPts val="0"/>
                        </a:spcBef>
                        <a:spcAft>
                          <a:spcPts val="0"/>
                        </a:spcAft>
                      </a:pPr>
                      <a:r>
                        <a:rPr lang="es-PE" sz="1400" dirty="0">
                          <a:effectLst/>
                        </a:rPr>
                        <a:t>(v. 42) “y todos los días, en el templo y por las casas, no cesaban de enseñar y predicar a Jesucristo”</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tc>
                <a:extLst>
                  <a:ext uri="{0D108BD9-81ED-4DB2-BD59-A6C34878D82A}">
                    <a16:rowId xmlns:a16="http://schemas.microsoft.com/office/drawing/2014/main" val="3900143275"/>
                  </a:ext>
                </a:extLst>
              </a:tr>
              <a:tr h="797205">
                <a:tc>
                  <a:txBody>
                    <a:bodyPr/>
                    <a:lstStyle/>
                    <a:p>
                      <a:pPr marL="0" marR="0">
                        <a:spcBef>
                          <a:spcPts val="0"/>
                        </a:spcBef>
                        <a:spcAft>
                          <a:spcPts val="0"/>
                        </a:spcAft>
                      </a:pPr>
                      <a:r>
                        <a:rPr lang="es-PE" sz="1400">
                          <a:effectLst/>
                        </a:rPr>
                        <a:t>CONSTANCIA EN LA ORACIÓN</a:t>
                      </a:r>
                      <a:endParaRPr lang="en-US" sz="140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tc>
                <a:tc>
                  <a:txBody>
                    <a:bodyPr/>
                    <a:lstStyle/>
                    <a:p>
                      <a:pPr marL="0" marR="0">
                        <a:spcBef>
                          <a:spcPts val="0"/>
                        </a:spcBef>
                        <a:spcAft>
                          <a:spcPts val="0"/>
                        </a:spcAft>
                      </a:pPr>
                      <a:r>
                        <a:rPr lang="es-PE" sz="1400">
                          <a:effectLst/>
                        </a:rPr>
                        <a:t>(v. 42) perseveraban “en las oraciones”</a:t>
                      </a:r>
                      <a:endParaRPr lang="en-US" sz="140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tc>
                <a:tc>
                  <a:txBody>
                    <a:bodyPr/>
                    <a:lstStyle/>
                    <a:p>
                      <a:pPr marL="0" marR="0">
                        <a:spcBef>
                          <a:spcPts val="0"/>
                        </a:spcBef>
                        <a:spcAft>
                          <a:spcPts val="0"/>
                        </a:spcAft>
                      </a:pPr>
                      <a:r>
                        <a:rPr lang="es-PE" sz="1400" dirty="0">
                          <a:effectLst/>
                        </a:rPr>
                        <a:t>(v.1) La hora de la oración </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nchor="ctr"/>
                </a:tc>
                <a:tc>
                  <a:txBody>
                    <a:bodyPr/>
                    <a:lstStyle/>
                    <a:p>
                      <a:pPr marL="0" marR="0">
                        <a:spcBef>
                          <a:spcPts val="0"/>
                        </a:spcBef>
                        <a:spcAft>
                          <a:spcPts val="0"/>
                        </a:spcAft>
                      </a:pPr>
                      <a:r>
                        <a:rPr lang="es-PE" sz="1400">
                          <a:effectLst/>
                        </a:rPr>
                        <a:t>(v. 31) “cuando hubieron orado, el lugar en que estaban congregados tembló...”</a:t>
                      </a:r>
                      <a:endParaRPr lang="en-US" sz="140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nchor="ctr"/>
                </a:tc>
                <a:tc>
                  <a:txBody>
                    <a:bodyPr/>
                    <a:lstStyle/>
                    <a:p>
                      <a:pPr marL="0" marR="0">
                        <a:spcBef>
                          <a:spcPts val="0"/>
                        </a:spcBef>
                        <a:spcAft>
                          <a:spcPts val="0"/>
                        </a:spcAft>
                      </a:pPr>
                      <a:r>
                        <a:rPr lang="es-PE" sz="1400" dirty="0">
                          <a:effectLst/>
                        </a:rPr>
                        <a:t> </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nchor="ctr"/>
                </a:tc>
                <a:extLst>
                  <a:ext uri="{0D108BD9-81ED-4DB2-BD59-A6C34878D82A}">
                    <a16:rowId xmlns:a16="http://schemas.microsoft.com/office/drawing/2014/main" val="3278522864"/>
                  </a:ext>
                </a:extLst>
              </a:tr>
              <a:tr h="797205">
                <a:tc>
                  <a:txBody>
                    <a:bodyPr/>
                    <a:lstStyle/>
                    <a:p>
                      <a:pPr marL="0" marR="0">
                        <a:spcBef>
                          <a:spcPts val="0"/>
                        </a:spcBef>
                        <a:spcAft>
                          <a:spcPts val="0"/>
                        </a:spcAft>
                      </a:pPr>
                      <a:r>
                        <a:rPr lang="es-PE" sz="1400" dirty="0">
                          <a:effectLst/>
                        </a:rPr>
                        <a:t>PERMANENCIA EN LA ASISTENCIA  A LAS CASAS Y  TEMPLO</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tc>
                <a:tc>
                  <a:txBody>
                    <a:bodyPr/>
                    <a:lstStyle/>
                    <a:p>
                      <a:pPr marL="0" marR="0">
                        <a:spcBef>
                          <a:spcPts val="0"/>
                        </a:spcBef>
                        <a:spcAft>
                          <a:spcPts val="0"/>
                        </a:spcAft>
                      </a:pPr>
                      <a:r>
                        <a:rPr lang="es-PE" sz="1400">
                          <a:effectLst/>
                        </a:rPr>
                        <a:t>(v. 46) “y perseverando unánimes cada día en el templo”</a:t>
                      </a:r>
                      <a:endParaRPr lang="en-US" sz="140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tc>
                <a:tc>
                  <a:txBody>
                    <a:bodyPr/>
                    <a:lstStyle/>
                    <a:p>
                      <a:pPr marL="0" marR="0">
                        <a:spcBef>
                          <a:spcPts val="0"/>
                        </a:spcBef>
                        <a:spcAft>
                          <a:spcPts val="0"/>
                        </a:spcAft>
                      </a:pPr>
                      <a:r>
                        <a:rPr lang="es-PE" sz="1400">
                          <a:effectLst/>
                        </a:rPr>
                        <a:t>(v. 1) “Pedro y Juan subían juntos al templo...”</a:t>
                      </a:r>
                      <a:endParaRPr lang="en-US" sz="140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tc>
                <a:tc>
                  <a:txBody>
                    <a:bodyPr/>
                    <a:lstStyle/>
                    <a:p>
                      <a:pPr marL="0" marR="0">
                        <a:spcBef>
                          <a:spcPts val="0"/>
                        </a:spcBef>
                        <a:spcAft>
                          <a:spcPts val="0"/>
                        </a:spcAft>
                      </a:pPr>
                      <a:r>
                        <a:rPr lang="es-PE" sz="1400">
                          <a:effectLst/>
                        </a:rPr>
                        <a:t> </a:t>
                      </a:r>
                      <a:endParaRPr lang="en-US" sz="140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tc>
                <a:tc>
                  <a:txBody>
                    <a:bodyPr/>
                    <a:lstStyle/>
                    <a:p>
                      <a:pPr marL="0" marR="0">
                        <a:spcBef>
                          <a:spcPts val="0"/>
                        </a:spcBef>
                        <a:spcAft>
                          <a:spcPts val="0"/>
                        </a:spcAft>
                      </a:pPr>
                      <a:r>
                        <a:rPr lang="es-PE" sz="1400" dirty="0">
                          <a:effectLst/>
                        </a:rPr>
                        <a:t>(v. 21) “...entraron de mañana en el templo, y enseñaban”</a:t>
                      </a:r>
                    </a:p>
                    <a:p>
                      <a:pPr marL="0" marR="0">
                        <a:spcBef>
                          <a:spcPts val="0"/>
                        </a:spcBef>
                        <a:spcAft>
                          <a:spcPts val="0"/>
                        </a:spcAft>
                      </a:pPr>
                      <a:r>
                        <a:rPr lang="es-PE" sz="1400" dirty="0">
                          <a:effectLst/>
                          <a:latin typeface="Times New Roman" panose="02020603050405020304" pitchFamily="18" charset="0"/>
                          <a:ea typeface="Calibri" panose="020F0502020204030204" pitchFamily="34" charset="0"/>
                          <a:cs typeface="Arial" panose="020B0604020202020204" pitchFamily="34" charset="0"/>
                        </a:rPr>
                        <a:t>(v.42)  por las casas y en el templo.</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marL="16087" marR="16087" marT="0" marB="0"/>
                </a:tc>
                <a:extLst>
                  <a:ext uri="{0D108BD9-81ED-4DB2-BD59-A6C34878D82A}">
                    <a16:rowId xmlns:a16="http://schemas.microsoft.com/office/drawing/2014/main" val="2036127646"/>
                  </a:ext>
                </a:extLst>
              </a:tr>
            </a:tbl>
          </a:graphicData>
        </a:graphic>
      </p:graphicFrame>
      <p:sp>
        <p:nvSpPr>
          <p:cNvPr id="6" name="TextBox 5">
            <a:extLst>
              <a:ext uri="{FF2B5EF4-FFF2-40B4-BE49-F238E27FC236}">
                <a16:creationId xmlns:a16="http://schemas.microsoft.com/office/drawing/2014/main" id="{BFBCDC07-DBA6-554D-A62F-E33E39112968}"/>
              </a:ext>
            </a:extLst>
          </p:cNvPr>
          <p:cNvSpPr txBox="1"/>
          <p:nvPr/>
        </p:nvSpPr>
        <p:spPr>
          <a:xfrm>
            <a:off x="2503357" y="72878"/>
            <a:ext cx="2656496" cy="369332"/>
          </a:xfrm>
          <a:prstGeom prst="rect">
            <a:avLst/>
          </a:prstGeom>
          <a:noFill/>
        </p:spPr>
        <p:txBody>
          <a:bodyPr wrap="none" rtlCol="0">
            <a:spAutoFit/>
          </a:bodyPr>
          <a:lstStyle/>
          <a:p>
            <a:r>
              <a:rPr lang="en-US" dirty="0" err="1"/>
              <a:t>Comunidad</a:t>
            </a:r>
            <a:r>
              <a:rPr lang="en-US" dirty="0"/>
              <a:t> de </a:t>
            </a:r>
            <a:r>
              <a:rPr lang="en-US" dirty="0" err="1"/>
              <a:t>Jerusalén</a:t>
            </a:r>
            <a:endParaRPr lang="en-US" dirty="0"/>
          </a:p>
        </p:txBody>
      </p:sp>
    </p:spTree>
    <p:extLst>
      <p:ext uri="{BB962C8B-B14F-4D97-AF65-F5344CB8AC3E}">
        <p14:creationId xmlns:p14="http://schemas.microsoft.com/office/powerpoint/2010/main" val="153051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 name="Rectangle 131">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itle 1"/>
          <p:cNvSpPr txBox="1">
            <a:spLocks noGrp="1"/>
          </p:cNvSpPr>
          <p:nvPr>
            <p:ph type="title"/>
          </p:nvPr>
        </p:nvSpPr>
        <p:spPr>
          <a:xfrm>
            <a:off x="379751" y="702156"/>
            <a:ext cx="3897843" cy="5156642"/>
          </a:xfrm>
          <a:prstGeom prst="rect">
            <a:avLst/>
          </a:prstGeom>
        </p:spPr>
        <p:txBody>
          <a:bodyPr anchor="ctr">
            <a:normAutofit/>
          </a:bodyPr>
          <a:lstStyle/>
          <a:p>
            <a:pPr algn="ctr">
              <a:lnSpc>
                <a:spcPct val="200000"/>
              </a:lnSpc>
            </a:pPr>
            <a:r>
              <a:rPr lang="en-US" sz="3200" dirty="0" err="1">
                <a:solidFill>
                  <a:schemeClr val="tx2"/>
                </a:solidFill>
              </a:rPr>
              <a:t>Definición</a:t>
            </a:r>
            <a:r>
              <a:rPr lang="en-US" sz="3200" dirty="0">
                <a:solidFill>
                  <a:schemeClr val="tx2"/>
                </a:solidFill>
              </a:rPr>
              <a:t> del GP: </a:t>
            </a:r>
            <a:r>
              <a:rPr lang="en-US" sz="3200" dirty="0" err="1">
                <a:solidFill>
                  <a:schemeClr val="tx2"/>
                </a:solidFill>
              </a:rPr>
              <a:t>Claridad</a:t>
            </a:r>
            <a:r>
              <a:rPr lang="en-US" sz="3200" dirty="0">
                <a:solidFill>
                  <a:schemeClr val="tx2"/>
                </a:solidFill>
              </a:rPr>
              <a:t> y </a:t>
            </a:r>
            <a:r>
              <a:rPr lang="en-US" sz="3200" dirty="0" err="1">
                <a:solidFill>
                  <a:schemeClr val="tx2"/>
                </a:solidFill>
              </a:rPr>
              <a:t>Exactitud</a:t>
            </a:r>
            <a:endParaRPr lang="en-US" sz="3200" dirty="0">
              <a:solidFill>
                <a:schemeClr val="tx2"/>
              </a:solidFill>
            </a:endParaRPr>
          </a:p>
        </p:txBody>
      </p:sp>
      <p:sp>
        <p:nvSpPr>
          <p:cNvPr id="134" name="Rectangle 133">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6" name="Rectangle 135">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127" name="Content Placeholder 2"/>
          <p:cNvSpPr txBox="1">
            <a:spLocks noGrp="1"/>
          </p:cNvSpPr>
          <p:nvPr>
            <p:ph type="body" idx="1"/>
          </p:nvPr>
        </p:nvSpPr>
        <p:spPr>
          <a:xfrm>
            <a:off x="4657345" y="702156"/>
            <a:ext cx="7154904" cy="5698643"/>
          </a:xfrm>
          <a:prstGeom prst="rect">
            <a:avLst/>
          </a:prstGeom>
        </p:spPr>
        <p:txBody>
          <a:bodyPr>
            <a:normAutofit/>
          </a:bodyPr>
          <a:lstStyle/>
          <a:p>
            <a:pPr algn="just">
              <a:lnSpc>
                <a:spcPct val="110000"/>
              </a:lnSpc>
              <a:defRPr sz="5400"/>
            </a:pPr>
            <a:r>
              <a:rPr lang="en-US" sz="3800" dirty="0"/>
              <a:t>Es un </a:t>
            </a:r>
            <a:r>
              <a:rPr lang="en-US" sz="3800" dirty="0" err="1"/>
              <a:t>grupo</a:t>
            </a:r>
            <a:r>
              <a:rPr lang="en-US" sz="3800" dirty="0"/>
              <a:t> </a:t>
            </a:r>
            <a:r>
              <a:rPr lang="en-US" sz="3800" dirty="0" err="1"/>
              <a:t>compuesto</a:t>
            </a:r>
            <a:r>
              <a:rPr lang="en-US" sz="3800" dirty="0"/>
              <a:t> por 3 a 12 personas que se </a:t>
            </a:r>
            <a:r>
              <a:rPr lang="en-US" sz="3800" dirty="0" err="1"/>
              <a:t>reúnen</a:t>
            </a:r>
            <a:r>
              <a:rPr lang="en-US" sz="3800" dirty="0"/>
              <a:t> </a:t>
            </a:r>
            <a:r>
              <a:rPr lang="en-US" sz="3800" dirty="0" err="1"/>
              <a:t>semanalmente</a:t>
            </a:r>
            <a:r>
              <a:rPr lang="en-US" sz="3800" dirty="0"/>
              <a:t> </a:t>
            </a:r>
            <a:r>
              <a:rPr lang="en-US" sz="3800" dirty="0" err="1"/>
              <a:t>fuera</a:t>
            </a:r>
            <a:r>
              <a:rPr lang="en-US" sz="3800" dirty="0"/>
              <a:t> del </a:t>
            </a:r>
            <a:r>
              <a:rPr lang="en-US" sz="3800" dirty="0" err="1"/>
              <a:t>templo</a:t>
            </a:r>
            <a:r>
              <a:rPr lang="en-US" sz="3800" dirty="0"/>
              <a:t> para </a:t>
            </a:r>
            <a:r>
              <a:rPr lang="en-US" sz="3800" b="1" dirty="0" err="1"/>
              <a:t>edificación</a:t>
            </a:r>
            <a:r>
              <a:rPr lang="en-US" sz="3800" b="1" dirty="0"/>
              <a:t>, </a:t>
            </a:r>
            <a:r>
              <a:rPr lang="en-US" sz="3800" b="1" dirty="0" err="1"/>
              <a:t>evangelización</a:t>
            </a:r>
            <a:r>
              <a:rPr lang="en-US" sz="3800" b="1" dirty="0"/>
              <a:t> y </a:t>
            </a:r>
            <a:r>
              <a:rPr lang="en-US" sz="3800" b="1" dirty="0" err="1"/>
              <a:t>compañerismo</a:t>
            </a:r>
            <a:r>
              <a:rPr lang="en-US" sz="3800" b="1" dirty="0"/>
              <a:t> con el fin de </a:t>
            </a:r>
            <a:r>
              <a:rPr lang="en-US" sz="3800" b="1" dirty="0" err="1"/>
              <a:t>multiplicarse</a:t>
            </a:r>
            <a:r>
              <a:rPr lang="en-US" sz="3800" b="1" dirty="0"/>
              <a:t>.  </a:t>
            </a:r>
          </a:p>
        </p:txBody>
      </p:sp>
    </p:spTree>
    <p:extLst>
      <p:ext uri="{BB962C8B-B14F-4D97-AF65-F5344CB8AC3E}">
        <p14:creationId xmlns:p14="http://schemas.microsoft.com/office/powerpoint/2010/main" val="320609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Title 1"/>
          <p:cNvSpPr txBox="1">
            <a:spLocks noGrp="1"/>
          </p:cNvSpPr>
          <p:nvPr>
            <p:ph type="title"/>
          </p:nvPr>
        </p:nvSpPr>
        <p:spPr>
          <a:xfrm>
            <a:off x="591223" y="2268937"/>
            <a:ext cx="3409783" cy="1300365"/>
          </a:xfrm>
          <a:prstGeom prst="rect">
            <a:avLst/>
          </a:prstGeom>
        </p:spPr>
        <p:txBody>
          <a:bodyPr>
            <a:normAutofit/>
          </a:bodyPr>
          <a:lstStyle/>
          <a:p>
            <a:r>
              <a:rPr lang="en-US" dirty="0" err="1">
                <a:solidFill>
                  <a:srgbClr val="FFFFFF"/>
                </a:solidFill>
              </a:rPr>
              <a:t>Definición</a:t>
            </a:r>
            <a:r>
              <a:rPr lang="en-US" dirty="0">
                <a:solidFill>
                  <a:srgbClr val="FFFFFF"/>
                </a:solidFill>
              </a:rPr>
              <a:t> del GP: </a:t>
            </a:r>
            <a:r>
              <a:rPr lang="en-US" dirty="0" err="1">
                <a:solidFill>
                  <a:srgbClr val="FFFFFF"/>
                </a:solidFill>
              </a:rPr>
              <a:t>Claridad</a:t>
            </a:r>
            <a:r>
              <a:rPr lang="en-US" dirty="0">
                <a:solidFill>
                  <a:srgbClr val="FFFFFF"/>
                </a:solidFill>
              </a:rPr>
              <a:t> y </a:t>
            </a:r>
            <a:r>
              <a:rPr lang="en-US" dirty="0" err="1">
                <a:solidFill>
                  <a:srgbClr val="FFFFFF"/>
                </a:solidFill>
              </a:rPr>
              <a:t>Exactitud</a:t>
            </a:r>
            <a:endParaRPr lang="en-US" dirty="0">
              <a:solidFill>
                <a:srgbClr val="FFFFFF"/>
              </a:solidFill>
            </a:endParaRPr>
          </a:p>
        </p:txBody>
      </p:sp>
      <p:grpSp>
        <p:nvGrpSpPr>
          <p:cNvPr id="138" name="Diagram 4"/>
          <p:cNvGrpSpPr/>
          <p:nvPr/>
        </p:nvGrpSpPr>
        <p:grpSpPr>
          <a:xfrm>
            <a:off x="4308733" y="702155"/>
            <a:ext cx="7436734" cy="5803576"/>
            <a:chOff x="0" y="0"/>
            <a:chExt cx="8128000" cy="5079999"/>
          </a:xfrm>
        </p:grpSpPr>
        <p:sp>
          <p:nvSpPr>
            <p:cNvPr id="129" name="Shape"/>
            <p:cNvSpPr/>
            <p:nvPr/>
          </p:nvSpPr>
          <p:spPr>
            <a:xfrm>
              <a:off x="0" y="0"/>
              <a:ext cx="8128000" cy="50799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00" y="12000"/>
                    <a:pt x="8475" y="5700"/>
                    <a:pt x="18225" y="2700"/>
                  </a:cubicBezTo>
                  <a:lnTo>
                    <a:pt x="18035" y="0"/>
                  </a:lnTo>
                  <a:lnTo>
                    <a:pt x="21600" y="4320"/>
                  </a:lnTo>
                  <a:lnTo>
                    <a:pt x="18795" y="10800"/>
                  </a:lnTo>
                  <a:lnTo>
                    <a:pt x="18605" y="8100"/>
                  </a:lnTo>
                  <a:cubicBezTo>
                    <a:pt x="9802" y="9300"/>
                    <a:pt x="3600" y="13800"/>
                    <a:pt x="0" y="21600"/>
                  </a:cubicBezTo>
                  <a:close/>
                </a:path>
              </a:pathLst>
            </a:custGeom>
            <a:solidFill>
              <a:srgbClr val="CDD4EA"/>
            </a:solidFill>
            <a:ln w="12700" cap="flat">
              <a:noFill/>
              <a:miter lim="400000"/>
            </a:ln>
            <a:effectLst/>
          </p:spPr>
          <p:txBody>
            <a:bodyPr wrap="square" lIns="45719" tIns="45719" rIns="45719" bIns="45719" numCol="1" anchor="t">
              <a:noAutofit/>
            </a:bodyPr>
            <a:lstStyle/>
            <a:p>
              <a:endParaRPr sz="2000">
                <a:solidFill>
                  <a:schemeClr val="bg1"/>
                </a:solidFill>
              </a:endParaRPr>
            </a:p>
          </p:txBody>
        </p:sp>
        <p:sp>
          <p:nvSpPr>
            <p:cNvPr id="130" name="Circle"/>
            <p:cNvSpPr/>
            <p:nvPr/>
          </p:nvSpPr>
          <p:spPr>
            <a:xfrm>
              <a:off x="800608" y="3777487"/>
              <a:ext cx="186945" cy="186945"/>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endParaRPr sz="2000">
                <a:solidFill>
                  <a:schemeClr val="bg1"/>
                </a:solidFill>
              </a:endParaRPr>
            </a:p>
          </p:txBody>
        </p:sp>
        <p:sp>
          <p:nvSpPr>
            <p:cNvPr id="131" name="Tamaño"/>
            <p:cNvSpPr txBox="1"/>
            <p:nvPr/>
          </p:nvSpPr>
          <p:spPr>
            <a:xfrm>
              <a:off x="993138" y="3870959"/>
              <a:ext cx="1534608" cy="393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defTabSz="1200150">
                <a:lnSpc>
                  <a:spcPct val="90000"/>
                </a:lnSpc>
                <a:spcBef>
                  <a:spcPts val="1100"/>
                </a:spcBef>
                <a:defRPr sz="2700"/>
              </a:lvl1pPr>
            </a:lstStyle>
            <a:p>
              <a:r>
                <a:rPr sz="2800" dirty="0" err="1">
                  <a:solidFill>
                    <a:schemeClr val="bg1"/>
                  </a:solidFill>
                </a:rPr>
                <a:t>Tamaño</a:t>
              </a:r>
              <a:endParaRPr sz="2800" dirty="0">
                <a:solidFill>
                  <a:schemeClr val="bg1"/>
                </a:solidFill>
              </a:endParaRPr>
            </a:p>
          </p:txBody>
        </p:sp>
        <p:sp>
          <p:nvSpPr>
            <p:cNvPr id="132" name="Circle"/>
            <p:cNvSpPr/>
            <p:nvPr/>
          </p:nvSpPr>
          <p:spPr>
            <a:xfrm>
              <a:off x="2121407" y="2595879"/>
              <a:ext cx="325121" cy="325121"/>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endParaRPr sz="2000">
                <a:solidFill>
                  <a:schemeClr val="bg1"/>
                </a:solidFill>
              </a:endParaRPr>
            </a:p>
          </p:txBody>
        </p:sp>
        <p:sp>
          <p:nvSpPr>
            <p:cNvPr id="133" name="Frecuencia"/>
            <p:cNvSpPr txBox="1"/>
            <p:nvPr/>
          </p:nvSpPr>
          <p:spPr>
            <a:xfrm>
              <a:off x="2456241" y="2758439"/>
              <a:ext cx="1624205" cy="7480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lvl1pPr defTabSz="1200150">
                <a:lnSpc>
                  <a:spcPct val="90000"/>
                </a:lnSpc>
                <a:spcBef>
                  <a:spcPts val="1100"/>
                </a:spcBef>
                <a:defRPr sz="2700"/>
              </a:lvl1pPr>
            </a:lstStyle>
            <a:p>
              <a:r>
                <a:rPr sz="2400" dirty="0" err="1">
                  <a:solidFill>
                    <a:schemeClr val="bg1"/>
                  </a:solidFill>
                </a:rPr>
                <a:t>Frecuencia</a:t>
              </a:r>
              <a:endParaRPr sz="2400" dirty="0">
                <a:solidFill>
                  <a:schemeClr val="bg1"/>
                </a:solidFill>
              </a:endParaRPr>
            </a:p>
          </p:txBody>
        </p:sp>
        <p:sp>
          <p:nvSpPr>
            <p:cNvPr id="134" name="Circle"/>
            <p:cNvSpPr/>
            <p:nvPr/>
          </p:nvSpPr>
          <p:spPr>
            <a:xfrm>
              <a:off x="3807967" y="1725167"/>
              <a:ext cx="430785" cy="430785"/>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endParaRPr sz="2000">
                <a:solidFill>
                  <a:schemeClr val="bg1"/>
                </a:solidFill>
              </a:endParaRPr>
            </a:p>
          </p:txBody>
        </p:sp>
        <p:sp>
          <p:nvSpPr>
            <p:cNvPr id="135" name="Lugar"/>
            <p:cNvSpPr txBox="1"/>
            <p:nvPr/>
          </p:nvSpPr>
          <p:spPr>
            <a:xfrm>
              <a:off x="4251623" y="1940559"/>
              <a:ext cx="1478617" cy="393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lvl1pPr defTabSz="1200150">
                <a:lnSpc>
                  <a:spcPct val="90000"/>
                </a:lnSpc>
                <a:spcBef>
                  <a:spcPts val="1100"/>
                </a:spcBef>
                <a:defRPr sz="2700"/>
              </a:lvl1pPr>
            </a:lstStyle>
            <a:p>
              <a:r>
                <a:rPr sz="2800" dirty="0">
                  <a:solidFill>
                    <a:schemeClr val="bg1"/>
                  </a:solidFill>
                </a:rPr>
                <a:t>Lugar</a:t>
              </a:r>
            </a:p>
          </p:txBody>
        </p:sp>
        <p:sp>
          <p:nvSpPr>
            <p:cNvPr id="136" name="Circle"/>
            <p:cNvSpPr/>
            <p:nvPr/>
          </p:nvSpPr>
          <p:spPr>
            <a:xfrm>
              <a:off x="5644896" y="1149095"/>
              <a:ext cx="577089" cy="577089"/>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endParaRPr sz="2000">
                <a:solidFill>
                  <a:schemeClr val="bg1"/>
                </a:solidFill>
              </a:endParaRPr>
            </a:p>
          </p:txBody>
        </p:sp>
        <p:sp>
          <p:nvSpPr>
            <p:cNvPr id="137" name="Propósito del GP"/>
            <p:cNvSpPr txBox="1"/>
            <p:nvPr/>
          </p:nvSpPr>
          <p:spPr>
            <a:xfrm>
              <a:off x="6239227" y="1437639"/>
              <a:ext cx="1401094" cy="7480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lvl1pPr defTabSz="1200150">
                <a:lnSpc>
                  <a:spcPct val="90000"/>
                </a:lnSpc>
                <a:spcBef>
                  <a:spcPts val="1100"/>
                </a:spcBef>
                <a:defRPr sz="2700"/>
              </a:lvl1pPr>
            </a:lstStyle>
            <a:p>
              <a:r>
                <a:rPr sz="2400">
                  <a:solidFill>
                    <a:schemeClr val="bg1"/>
                  </a:solidFill>
                </a:rPr>
                <a:t>Propósito del GP</a:t>
              </a:r>
            </a:p>
          </p:txBody>
        </p:sp>
      </p:grpSp>
    </p:spTree>
    <p:extLst>
      <p:ext uri="{BB962C8B-B14F-4D97-AF65-F5344CB8AC3E}">
        <p14:creationId xmlns:p14="http://schemas.microsoft.com/office/powerpoint/2010/main" val="22494227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1" name="Rectangle 20">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3B35F49-85B4-B247-8E15-39D51E6BE2D6}"/>
              </a:ext>
            </a:extLst>
          </p:cNvPr>
          <p:cNvSpPr>
            <a:spLocks noGrp="1"/>
          </p:cNvSpPr>
          <p:nvPr>
            <p:ph type="title"/>
          </p:nvPr>
        </p:nvSpPr>
        <p:spPr>
          <a:xfrm>
            <a:off x="584200" y="1524001"/>
            <a:ext cx="3412067" cy="3478384"/>
          </a:xfrm>
        </p:spPr>
        <p:txBody>
          <a:bodyPr vert="horz" lIns="91440" tIns="45720" rIns="91440" bIns="45720" rtlCol="0" anchor="b">
            <a:normAutofit/>
          </a:bodyPr>
          <a:lstStyle/>
          <a:p>
            <a:r>
              <a:rPr lang="en-US" sz="3600" dirty="0" err="1">
                <a:solidFill>
                  <a:srgbClr val="FFFFFF"/>
                </a:solidFill>
              </a:rPr>
              <a:t>Evangelismo</a:t>
            </a:r>
            <a:r>
              <a:rPr lang="en-US" sz="3600" dirty="0">
                <a:solidFill>
                  <a:srgbClr val="FFFFFF"/>
                </a:solidFill>
              </a:rPr>
              <a:t> </a:t>
            </a:r>
            <a:r>
              <a:rPr lang="en-US" sz="3600" dirty="0" err="1">
                <a:solidFill>
                  <a:srgbClr val="FFFFFF"/>
                </a:solidFill>
              </a:rPr>
              <a:t>integrado</a:t>
            </a:r>
            <a:endParaRPr lang="en-US" sz="3600" dirty="0">
              <a:solidFill>
                <a:srgbClr val="FFFFFF"/>
              </a:solidFill>
            </a:endParaRPr>
          </a:p>
        </p:txBody>
      </p:sp>
      <p:pic>
        <p:nvPicPr>
          <p:cNvPr id="5" name="Picture 4" descr="A screenshot of a cell phone&#10;&#10;Description automatically generated">
            <a:extLst>
              <a:ext uri="{FF2B5EF4-FFF2-40B4-BE49-F238E27FC236}">
                <a16:creationId xmlns:a16="http://schemas.microsoft.com/office/drawing/2014/main" id="{46AA4E1A-C673-3A40-8440-30582C63CDC0}"/>
              </a:ext>
            </a:extLst>
          </p:cNvPr>
          <p:cNvPicPr>
            <a:picLocks noChangeAspect="1"/>
          </p:cNvPicPr>
          <p:nvPr/>
        </p:nvPicPr>
        <p:blipFill rotWithShape="1">
          <a:blip r:embed="rId2"/>
          <a:srcRect l="3270" r="50000" b="19563"/>
          <a:stretch/>
        </p:blipFill>
        <p:spPr>
          <a:xfrm>
            <a:off x="5480511" y="11504"/>
            <a:ext cx="5140203" cy="6834992"/>
          </a:xfrm>
          <a:prstGeom prst="rect">
            <a:avLst/>
          </a:prstGeom>
        </p:spPr>
      </p:pic>
    </p:spTree>
    <p:extLst>
      <p:ext uri="{BB962C8B-B14F-4D97-AF65-F5344CB8AC3E}">
        <p14:creationId xmlns:p14="http://schemas.microsoft.com/office/powerpoint/2010/main" val="397049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a:spLocks noGrp="1"/>
          </p:cNvSpPr>
          <p:nvPr>
            <p:ph type="title"/>
          </p:nvPr>
        </p:nvSpPr>
        <p:spPr>
          <a:xfrm>
            <a:off x="4922194" y="4609429"/>
            <a:ext cx="6587247" cy="1325564"/>
          </a:xfrm>
          <a:prstGeom prst="rect">
            <a:avLst/>
          </a:prstGeom>
        </p:spPr>
        <p:txBody>
          <a:bodyPr>
            <a:normAutofit/>
          </a:bodyPr>
          <a:lstStyle/>
          <a:p>
            <a:pPr algn="ctr"/>
            <a:r>
              <a:rPr sz="4000" dirty="0" err="1"/>
              <a:t>Evangelizando</a:t>
            </a:r>
            <a:r>
              <a:rPr sz="4000" dirty="0"/>
              <a:t> </a:t>
            </a:r>
            <a:r>
              <a:rPr sz="4000" dirty="0" err="1"/>
              <a:t>en</a:t>
            </a:r>
            <a:r>
              <a:rPr sz="4000" dirty="0"/>
              <a:t> GP</a:t>
            </a:r>
          </a:p>
        </p:txBody>
      </p:sp>
      <p:grpSp>
        <p:nvGrpSpPr>
          <p:cNvPr id="184" name="Diagram 3"/>
          <p:cNvGrpSpPr/>
          <p:nvPr/>
        </p:nvGrpSpPr>
        <p:grpSpPr>
          <a:xfrm>
            <a:off x="89" y="729441"/>
            <a:ext cx="12191821" cy="4356673"/>
            <a:chOff x="0" y="-1"/>
            <a:chExt cx="12191820" cy="4356672"/>
          </a:xfrm>
        </p:grpSpPr>
        <p:sp>
          <p:nvSpPr>
            <p:cNvPr id="176" name="Shape"/>
            <p:cNvSpPr/>
            <p:nvPr/>
          </p:nvSpPr>
          <p:spPr>
            <a:xfrm rot="5400000">
              <a:off x="757201" y="1318665"/>
              <a:ext cx="2280805" cy="37952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480" y="0"/>
                  </a:lnTo>
                  <a:lnTo>
                    <a:pt x="3480" y="19507"/>
                  </a:lnTo>
                  <a:lnTo>
                    <a:pt x="21600" y="19507"/>
                  </a:lnTo>
                  <a:lnTo>
                    <a:pt x="21600" y="21600"/>
                  </a:lnTo>
                  <a:lnTo>
                    <a:pt x="0" y="21600"/>
                  </a:lnTo>
                  <a:close/>
                </a:path>
              </a:pathLst>
            </a:cu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177" name="Relacional"/>
            <p:cNvSpPr txBox="1"/>
            <p:nvPr/>
          </p:nvSpPr>
          <p:spPr>
            <a:xfrm>
              <a:off x="376478" y="2452615"/>
              <a:ext cx="3426335" cy="18681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8120" tIns="198120" rIns="198120" bIns="198120" numCol="1" anchor="t">
              <a:spAutoFit/>
            </a:bodyPr>
            <a:lstStyle>
              <a:lvl1pPr defTabSz="2311400">
                <a:lnSpc>
                  <a:spcPct val="90000"/>
                </a:lnSpc>
                <a:spcBef>
                  <a:spcPts val="2100"/>
                </a:spcBef>
                <a:defRPr sz="5200"/>
              </a:lvl1pPr>
            </a:lstStyle>
            <a:p>
              <a:r>
                <a:t>Relacional</a:t>
              </a:r>
            </a:p>
          </p:txBody>
        </p:sp>
        <p:sp>
          <p:nvSpPr>
            <p:cNvPr id="178" name="Triangle"/>
            <p:cNvSpPr/>
            <p:nvPr/>
          </p:nvSpPr>
          <p:spPr>
            <a:xfrm>
              <a:off x="3156335" y="1039258"/>
              <a:ext cx="646479" cy="6464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179" name="Shape"/>
            <p:cNvSpPr/>
            <p:nvPr/>
          </p:nvSpPr>
          <p:spPr>
            <a:xfrm rot="5400000">
              <a:off x="4951704" y="280731"/>
              <a:ext cx="2280805" cy="37952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480" y="0"/>
                  </a:lnTo>
                  <a:lnTo>
                    <a:pt x="3480" y="19507"/>
                  </a:lnTo>
                  <a:lnTo>
                    <a:pt x="21600" y="19507"/>
                  </a:lnTo>
                  <a:lnTo>
                    <a:pt x="21600" y="21600"/>
                  </a:lnTo>
                  <a:lnTo>
                    <a:pt x="0" y="21600"/>
                  </a:lnTo>
                  <a:close/>
                </a:path>
              </a:pathLst>
            </a:cu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180" name="Intencional"/>
            <p:cNvSpPr txBox="1"/>
            <p:nvPr/>
          </p:nvSpPr>
          <p:spPr>
            <a:xfrm>
              <a:off x="4570981" y="1414681"/>
              <a:ext cx="3628550" cy="11203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8120" tIns="198120" rIns="198120" bIns="198120" numCol="1" anchor="t">
              <a:spAutoFit/>
            </a:bodyPr>
            <a:lstStyle>
              <a:lvl1pPr defTabSz="2311400">
                <a:lnSpc>
                  <a:spcPct val="90000"/>
                </a:lnSpc>
                <a:spcBef>
                  <a:spcPts val="2100"/>
                </a:spcBef>
                <a:defRPr sz="5200"/>
              </a:lvl1pPr>
            </a:lstStyle>
            <a:p>
              <a:r>
                <a:rPr dirty="0" err="1"/>
                <a:t>Intencional</a:t>
              </a:r>
              <a:endParaRPr dirty="0"/>
            </a:p>
          </p:txBody>
        </p:sp>
        <p:sp>
          <p:nvSpPr>
            <p:cNvPr id="181" name="Triangle"/>
            <p:cNvSpPr/>
            <p:nvPr/>
          </p:nvSpPr>
          <p:spPr>
            <a:xfrm>
              <a:off x="7350838" y="1324"/>
              <a:ext cx="646479" cy="6464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182" name="Shape"/>
            <p:cNvSpPr/>
            <p:nvPr/>
          </p:nvSpPr>
          <p:spPr>
            <a:xfrm rot="5400000">
              <a:off x="9146209" y="-757202"/>
              <a:ext cx="2280805" cy="37952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480" y="0"/>
                  </a:lnTo>
                  <a:lnTo>
                    <a:pt x="3480" y="19507"/>
                  </a:lnTo>
                  <a:lnTo>
                    <a:pt x="21600" y="19507"/>
                  </a:lnTo>
                  <a:lnTo>
                    <a:pt x="21600" y="21600"/>
                  </a:lnTo>
                  <a:lnTo>
                    <a:pt x="0" y="21600"/>
                  </a:lnTo>
                  <a:close/>
                </a:path>
              </a:pathLst>
            </a:cu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183" name="Práctica"/>
            <p:cNvSpPr txBox="1"/>
            <p:nvPr/>
          </p:nvSpPr>
          <p:spPr>
            <a:xfrm>
              <a:off x="8765485" y="376747"/>
              <a:ext cx="3426335" cy="11709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8120" tIns="198120" rIns="198120" bIns="198120" numCol="1" anchor="t">
              <a:spAutoFit/>
            </a:bodyPr>
            <a:lstStyle>
              <a:lvl1pPr defTabSz="2311400">
                <a:lnSpc>
                  <a:spcPct val="90000"/>
                </a:lnSpc>
                <a:spcBef>
                  <a:spcPts val="2100"/>
                </a:spcBef>
                <a:defRPr sz="5200"/>
              </a:lvl1pPr>
            </a:lstStyle>
            <a:p>
              <a:r>
                <a:t>Práctica</a:t>
              </a:r>
            </a:p>
          </p:txBody>
        </p:sp>
      </p:grpSp>
    </p:spTree>
    <p:extLst>
      <p:ext uri="{BB962C8B-B14F-4D97-AF65-F5344CB8AC3E}">
        <p14:creationId xmlns:p14="http://schemas.microsoft.com/office/powerpoint/2010/main" val="127241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8A46D0-7D0B-7F48-B0F5-6F7883107833}"/>
              </a:ext>
            </a:extLst>
          </p:cNvPr>
          <p:cNvSpPr>
            <a:spLocks noGrp="1"/>
          </p:cNvSpPr>
          <p:nvPr>
            <p:ph type="title"/>
          </p:nvPr>
        </p:nvSpPr>
        <p:spPr>
          <a:xfrm>
            <a:off x="581192" y="1507414"/>
            <a:ext cx="5120255" cy="3903332"/>
          </a:xfrm>
        </p:spPr>
        <p:txBody>
          <a:bodyPr anchor="t">
            <a:normAutofit/>
          </a:bodyPr>
          <a:lstStyle/>
          <a:p>
            <a:pPr algn="ctr">
              <a:lnSpc>
                <a:spcPct val="200000"/>
              </a:lnSpc>
            </a:pPr>
            <a:r>
              <a:rPr lang="en-US" sz="4000" dirty="0" err="1">
                <a:solidFill>
                  <a:schemeClr val="tx1">
                    <a:lumMod val="85000"/>
                    <a:lumOff val="15000"/>
                  </a:schemeClr>
                </a:solidFill>
              </a:rPr>
              <a:t>Discipulos</a:t>
            </a:r>
            <a:r>
              <a:rPr lang="en-US" sz="4000" dirty="0">
                <a:solidFill>
                  <a:schemeClr val="tx1">
                    <a:lumMod val="85000"/>
                    <a:lumOff val="15000"/>
                  </a:schemeClr>
                </a:solidFill>
              </a:rPr>
              <a:t> </a:t>
            </a:r>
            <a:r>
              <a:rPr lang="en-US" sz="4000" dirty="0" err="1">
                <a:solidFill>
                  <a:schemeClr val="tx1">
                    <a:lumMod val="85000"/>
                    <a:lumOff val="15000"/>
                  </a:schemeClr>
                </a:solidFill>
              </a:rPr>
              <a:t>sembradores</a:t>
            </a:r>
            <a:r>
              <a:rPr lang="en-US" sz="4000" dirty="0">
                <a:solidFill>
                  <a:schemeClr val="tx1">
                    <a:lumMod val="85000"/>
                    <a:lumOff val="15000"/>
                  </a:schemeClr>
                </a:solidFill>
              </a:rPr>
              <a:t> </a:t>
            </a:r>
          </a:p>
        </p:txBody>
      </p:sp>
      <p:sp>
        <p:nvSpPr>
          <p:cNvPr id="10" name="Rectangle 9">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C18AF0D-23A7-CB46-8C44-3462ED09932B}"/>
              </a:ext>
            </a:extLst>
          </p:cNvPr>
          <p:cNvSpPr>
            <a:spLocks noGrp="1"/>
          </p:cNvSpPr>
          <p:nvPr>
            <p:ph idx="1"/>
          </p:nvPr>
        </p:nvSpPr>
        <p:spPr>
          <a:xfrm>
            <a:off x="6282639" y="966351"/>
            <a:ext cx="5279359" cy="4911668"/>
          </a:xfrm>
          <a:ln w="57150">
            <a:noFill/>
          </a:ln>
        </p:spPr>
        <p:txBody>
          <a:bodyPr anchor="t">
            <a:normAutofit fontScale="92500"/>
          </a:bodyPr>
          <a:lstStyle/>
          <a:p>
            <a:pPr algn="just"/>
            <a:endParaRPr lang="es-ES" sz="2400" dirty="0"/>
          </a:p>
          <a:p>
            <a:pPr algn="just"/>
            <a:r>
              <a:rPr lang="es-ES" sz="2400" dirty="0"/>
              <a:t>No existe crecimiento de iglesia sin </a:t>
            </a:r>
            <a:r>
              <a:rPr lang="es-ES" sz="2400" dirty="0" err="1"/>
              <a:t>discípulos</a:t>
            </a:r>
            <a:r>
              <a:rPr lang="es-ES" sz="2400" dirty="0"/>
              <a:t> sembradores. Discipulado es crecimiento. La </a:t>
            </a:r>
            <a:r>
              <a:rPr lang="es-ES" sz="2400" dirty="0" err="1"/>
              <a:t>misión</a:t>
            </a:r>
            <a:r>
              <a:rPr lang="es-ES" sz="2400" dirty="0"/>
              <a:t> es parte del crecimiento saludable de cada </a:t>
            </a:r>
            <a:r>
              <a:rPr lang="es-ES" sz="2400" dirty="0" err="1"/>
              <a:t>discípulo</a:t>
            </a:r>
            <a:r>
              <a:rPr lang="es-ES" sz="2400" dirty="0"/>
              <a:t> y el crecimiento de todos los </a:t>
            </a:r>
            <a:r>
              <a:rPr lang="es-ES" sz="2400" dirty="0" err="1"/>
              <a:t>discípulos</a:t>
            </a:r>
            <a:r>
              <a:rPr lang="es-ES" sz="2400" dirty="0"/>
              <a:t> es el crecimiento de la iglesia. “La </a:t>
            </a:r>
            <a:r>
              <a:rPr lang="es-ES" sz="2400" dirty="0" err="1"/>
              <a:t>única</a:t>
            </a:r>
            <a:r>
              <a:rPr lang="es-ES" sz="2400" dirty="0"/>
              <a:t> forma de crecer en la gracia es estar realizando con todo </a:t>
            </a:r>
            <a:r>
              <a:rPr lang="es-ES" sz="2400" dirty="0" err="1"/>
              <a:t>interés</a:t>
            </a:r>
            <a:r>
              <a:rPr lang="es-ES" sz="2400" dirty="0"/>
              <a:t> precisamente la obra que Cristo nos ha pedido que hagamos.” (</a:t>
            </a:r>
            <a:r>
              <a:rPr lang="en-US" sz="2400" dirty="0"/>
              <a:t>SC 127)</a:t>
            </a:r>
          </a:p>
          <a:p>
            <a:pPr algn="just"/>
            <a:endParaRPr lang="en-US" sz="2400" dirty="0"/>
          </a:p>
        </p:txBody>
      </p:sp>
      <p:sp>
        <p:nvSpPr>
          <p:cNvPr id="14" name="Rectangle 13">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109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495D4-C405-7043-B390-012578C15D76}"/>
              </a:ext>
            </a:extLst>
          </p:cNvPr>
          <p:cNvSpPr>
            <a:spLocks noGrp="1"/>
          </p:cNvSpPr>
          <p:nvPr>
            <p:ph type="title"/>
          </p:nvPr>
        </p:nvSpPr>
        <p:spPr>
          <a:xfrm>
            <a:off x="581193" y="702156"/>
            <a:ext cx="4076153" cy="5156642"/>
          </a:xfrm>
        </p:spPr>
        <p:txBody>
          <a:bodyPr anchor="ctr">
            <a:normAutofit/>
          </a:bodyPr>
          <a:lstStyle/>
          <a:p>
            <a:pPr algn="ctr">
              <a:lnSpc>
                <a:spcPct val="200000"/>
              </a:lnSpc>
            </a:pPr>
            <a:r>
              <a:rPr lang="en-US" dirty="0" err="1">
                <a:solidFill>
                  <a:schemeClr val="tx2"/>
                </a:solidFill>
              </a:rPr>
              <a:t>Preparando</a:t>
            </a:r>
            <a:r>
              <a:rPr lang="en-US" dirty="0">
                <a:solidFill>
                  <a:schemeClr val="tx2"/>
                </a:solidFill>
              </a:rPr>
              <a:t> a los </a:t>
            </a:r>
            <a:r>
              <a:rPr lang="en-US" dirty="0" err="1">
                <a:solidFill>
                  <a:schemeClr val="tx2"/>
                </a:solidFill>
              </a:rPr>
              <a:t>estudiantes</a:t>
            </a:r>
            <a:r>
              <a:rPr lang="en-US" dirty="0">
                <a:solidFill>
                  <a:schemeClr val="tx2"/>
                </a:solidFill>
              </a:rPr>
              <a:t> de la biblia </a:t>
            </a:r>
          </a:p>
        </p:txBody>
      </p:sp>
      <p:sp>
        <p:nvSpPr>
          <p:cNvPr id="10"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611EC19-7F1D-1346-8380-1B36BF6ACB04}"/>
              </a:ext>
            </a:extLst>
          </p:cNvPr>
          <p:cNvSpPr>
            <a:spLocks noGrp="1"/>
          </p:cNvSpPr>
          <p:nvPr>
            <p:ph idx="1"/>
          </p:nvPr>
        </p:nvSpPr>
        <p:spPr>
          <a:xfrm>
            <a:off x="4776743" y="702156"/>
            <a:ext cx="6484091" cy="5156643"/>
          </a:xfrm>
        </p:spPr>
        <p:txBody>
          <a:bodyPr>
            <a:normAutofit fontScale="92500" lnSpcReduction="10000"/>
          </a:bodyPr>
          <a:lstStyle/>
          <a:p>
            <a:pPr algn="just"/>
            <a:endParaRPr lang="es-AR" sz="3600" dirty="0"/>
          </a:p>
          <a:p>
            <a:pPr algn="just"/>
            <a:r>
              <a:rPr lang="es-AR" sz="3600" dirty="0"/>
              <a:t>No se puede realizar un evangelismo de calidad sin que las personas estén debidamente preparadas. Todos saben que no se puede cosechar sin que antes haya una buena siembra y un buen cultivo.</a:t>
            </a:r>
            <a:endParaRPr lang="en-US" sz="3600" dirty="0"/>
          </a:p>
          <a:p>
            <a:pPr algn="just"/>
            <a:endParaRPr lang="en-US" sz="3600" dirty="0"/>
          </a:p>
        </p:txBody>
      </p:sp>
    </p:spTree>
    <p:extLst>
      <p:ext uri="{BB962C8B-B14F-4D97-AF65-F5344CB8AC3E}">
        <p14:creationId xmlns:p14="http://schemas.microsoft.com/office/powerpoint/2010/main" val="21680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A3FC-15E6-E540-AFE1-EBED3C811BAA}"/>
              </a:ext>
            </a:extLst>
          </p:cNvPr>
          <p:cNvSpPr>
            <a:spLocks noGrp="1"/>
          </p:cNvSpPr>
          <p:nvPr>
            <p:ph type="title"/>
          </p:nvPr>
        </p:nvSpPr>
        <p:spPr/>
        <p:txBody>
          <a:bodyPr/>
          <a:lstStyle/>
          <a:p>
            <a:r>
              <a:rPr lang="en-US" dirty="0" err="1"/>
              <a:t>Cómo</a:t>
            </a:r>
            <a:r>
              <a:rPr lang="en-US" dirty="0"/>
              <a:t> </a:t>
            </a:r>
            <a:r>
              <a:rPr lang="en-US" dirty="0" err="1"/>
              <a:t>conseguir</a:t>
            </a:r>
            <a:r>
              <a:rPr lang="en-US" dirty="0"/>
              <a:t> </a:t>
            </a:r>
            <a:r>
              <a:rPr lang="en-US" dirty="0" err="1"/>
              <a:t>más</a:t>
            </a:r>
            <a:r>
              <a:rPr lang="en-US" dirty="0"/>
              <a:t> </a:t>
            </a:r>
            <a:r>
              <a:rPr lang="en-US" dirty="0" err="1"/>
              <a:t>estudiantes</a:t>
            </a:r>
            <a:r>
              <a:rPr lang="en-US" dirty="0"/>
              <a:t> </a:t>
            </a:r>
          </a:p>
        </p:txBody>
      </p:sp>
      <p:pic>
        <p:nvPicPr>
          <p:cNvPr id="5" name="Picture 4" descr="A screenshot of a cell phone screen with text&#10;&#10;Description automatically generated">
            <a:extLst>
              <a:ext uri="{FF2B5EF4-FFF2-40B4-BE49-F238E27FC236}">
                <a16:creationId xmlns:a16="http://schemas.microsoft.com/office/drawing/2014/main" id="{6B8A0D03-3666-B34A-AB39-F762C9181895}"/>
              </a:ext>
            </a:extLst>
          </p:cNvPr>
          <p:cNvPicPr>
            <a:picLocks noChangeAspect="1"/>
          </p:cNvPicPr>
          <p:nvPr/>
        </p:nvPicPr>
        <p:blipFill>
          <a:blip r:embed="rId3"/>
          <a:stretch>
            <a:fillRect/>
          </a:stretch>
        </p:blipFill>
        <p:spPr>
          <a:xfrm>
            <a:off x="8964119" y="653950"/>
            <a:ext cx="2646690" cy="6204050"/>
          </a:xfrm>
          <a:prstGeom prst="rect">
            <a:avLst/>
          </a:prstGeom>
        </p:spPr>
      </p:pic>
      <p:graphicFrame>
        <p:nvGraphicFramePr>
          <p:cNvPr id="6" name="Table 5">
            <a:extLst>
              <a:ext uri="{FF2B5EF4-FFF2-40B4-BE49-F238E27FC236}">
                <a16:creationId xmlns:a16="http://schemas.microsoft.com/office/drawing/2014/main" id="{540D20F9-D7C2-C246-BFFD-672505BB95AB}"/>
              </a:ext>
            </a:extLst>
          </p:cNvPr>
          <p:cNvGraphicFramePr>
            <a:graphicFrameLocks noGrp="1"/>
          </p:cNvGraphicFramePr>
          <p:nvPr>
            <p:extLst>
              <p:ext uri="{D42A27DB-BD31-4B8C-83A1-F6EECF244321}">
                <p14:modId xmlns:p14="http://schemas.microsoft.com/office/powerpoint/2010/main" val="3687493699"/>
              </p:ext>
            </p:extLst>
          </p:nvPr>
        </p:nvGraphicFramePr>
        <p:xfrm>
          <a:off x="581192" y="2233533"/>
          <a:ext cx="7018821" cy="3922311"/>
        </p:xfrm>
        <a:graphic>
          <a:graphicData uri="http://schemas.openxmlformats.org/drawingml/2006/table">
            <a:tbl>
              <a:tblPr firstRow="1" bandRow="1">
                <a:tableStyleId>{5C22544A-7EE6-4342-B048-85BDC9FD1C3A}</a:tableStyleId>
              </a:tblPr>
              <a:tblGrid>
                <a:gridCol w="2339607">
                  <a:extLst>
                    <a:ext uri="{9D8B030D-6E8A-4147-A177-3AD203B41FA5}">
                      <a16:colId xmlns:a16="http://schemas.microsoft.com/office/drawing/2014/main" val="2746316645"/>
                    </a:ext>
                  </a:extLst>
                </a:gridCol>
                <a:gridCol w="2339607">
                  <a:extLst>
                    <a:ext uri="{9D8B030D-6E8A-4147-A177-3AD203B41FA5}">
                      <a16:colId xmlns:a16="http://schemas.microsoft.com/office/drawing/2014/main" val="805550776"/>
                    </a:ext>
                  </a:extLst>
                </a:gridCol>
                <a:gridCol w="2339607">
                  <a:extLst>
                    <a:ext uri="{9D8B030D-6E8A-4147-A177-3AD203B41FA5}">
                      <a16:colId xmlns:a16="http://schemas.microsoft.com/office/drawing/2014/main" val="3003616438"/>
                    </a:ext>
                  </a:extLst>
                </a:gridCol>
              </a:tblGrid>
              <a:tr h="1816953">
                <a:tc>
                  <a:txBody>
                    <a:bodyPr/>
                    <a:lstStyle/>
                    <a:p>
                      <a:pPr algn="ctr"/>
                      <a:r>
                        <a:rPr lang="en-US" sz="2800" dirty="0" err="1"/>
                        <a:t>Familias</a:t>
                      </a:r>
                      <a:r>
                        <a:rPr lang="en-US" sz="2800" dirty="0"/>
                        <a:t> que no son </a:t>
                      </a:r>
                      <a:r>
                        <a:rPr lang="en-US" sz="2800" dirty="0" err="1"/>
                        <a:t>adventistas</a:t>
                      </a:r>
                      <a:r>
                        <a:rPr lang="en-US" sz="2800" dirty="0"/>
                        <a:t> </a:t>
                      </a:r>
                    </a:p>
                  </a:txBody>
                  <a:tcPr/>
                </a:tc>
                <a:tc>
                  <a:txBody>
                    <a:bodyPr/>
                    <a:lstStyle/>
                    <a:p>
                      <a:pPr algn="ctr"/>
                      <a:r>
                        <a:rPr lang="en-US" sz="2800" dirty="0"/>
                        <a:t>Amigos que no son </a:t>
                      </a:r>
                      <a:r>
                        <a:rPr lang="en-US" sz="2800" dirty="0" err="1"/>
                        <a:t>adventistas</a:t>
                      </a:r>
                      <a:r>
                        <a:rPr lang="en-US" sz="2800" dirty="0"/>
                        <a:t> </a:t>
                      </a:r>
                    </a:p>
                  </a:txBody>
                  <a:tcPr/>
                </a:tc>
                <a:tc>
                  <a:txBody>
                    <a:bodyPr/>
                    <a:lstStyle/>
                    <a:p>
                      <a:pPr algn="ctr"/>
                      <a:r>
                        <a:rPr lang="en-US" sz="2800" dirty="0"/>
                        <a:t>Ex- </a:t>
                      </a:r>
                      <a:r>
                        <a:rPr lang="en-US" sz="2800" dirty="0" err="1"/>
                        <a:t>adventistas</a:t>
                      </a:r>
                      <a:r>
                        <a:rPr lang="en-US" sz="2800" dirty="0"/>
                        <a:t> </a:t>
                      </a:r>
                    </a:p>
                  </a:txBody>
                  <a:tcPr/>
                </a:tc>
                <a:extLst>
                  <a:ext uri="{0D108BD9-81ED-4DB2-BD59-A6C34878D82A}">
                    <a16:rowId xmlns:a16="http://schemas.microsoft.com/office/drawing/2014/main" val="3348453742"/>
                  </a:ext>
                </a:extLst>
              </a:tr>
              <a:tr h="1052679">
                <a:tc>
                  <a:txBody>
                    <a:bodyPr/>
                    <a:lstStyle/>
                    <a:p>
                      <a:pPr algn="ctr"/>
                      <a:r>
                        <a:rPr lang="en-US" dirty="0" err="1"/>
                        <a:t>Bety</a:t>
                      </a:r>
                      <a:r>
                        <a:rPr lang="en-US" dirty="0"/>
                        <a:t> Rojas </a:t>
                      </a:r>
                    </a:p>
                  </a:txBody>
                  <a:tcPr/>
                </a:tc>
                <a:tc>
                  <a:txBody>
                    <a:bodyPr/>
                    <a:lstStyle/>
                    <a:p>
                      <a:pPr algn="ctr"/>
                      <a:r>
                        <a:rPr lang="en-US" dirty="0"/>
                        <a:t>Carlos García </a:t>
                      </a:r>
                    </a:p>
                  </a:txBody>
                  <a:tcPr/>
                </a:tc>
                <a:tc>
                  <a:txBody>
                    <a:bodyPr/>
                    <a:lstStyle/>
                    <a:p>
                      <a:pPr algn="ctr"/>
                      <a:r>
                        <a:rPr lang="en-US" dirty="0"/>
                        <a:t>Edmundo Ríos </a:t>
                      </a:r>
                    </a:p>
                  </a:txBody>
                  <a:tcPr/>
                </a:tc>
                <a:extLst>
                  <a:ext uri="{0D108BD9-81ED-4DB2-BD59-A6C34878D82A}">
                    <a16:rowId xmlns:a16="http://schemas.microsoft.com/office/drawing/2014/main" val="982272066"/>
                  </a:ext>
                </a:extLst>
              </a:tr>
              <a:tr h="1052679">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387854239"/>
                  </a:ext>
                </a:extLst>
              </a:tr>
            </a:tbl>
          </a:graphicData>
        </a:graphic>
      </p:graphicFrame>
    </p:spTree>
    <p:extLst>
      <p:ext uri="{BB962C8B-B14F-4D97-AF65-F5344CB8AC3E}">
        <p14:creationId xmlns:p14="http://schemas.microsoft.com/office/powerpoint/2010/main" val="41419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4186F8B3-8A39-F441-8A2B-C91314248DF3}"/>
              </a:ext>
            </a:extLst>
          </p:cNvPr>
          <p:cNvSpPr>
            <a:spLocks noGrp="1"/>
          </p:cNvSpPr>
          <p:nvPr>
            <p:ph type="title"/>
          </p:nvPr>
        </p:nvSpPr>
        <p:spPr>
          <a:xfrm>
            <a:off x="581192" y="702156"/>
            <a:ext cx="11029616" cy="1188720"/>
          </a:xfrm>
        </p:spPr>
        <p:txBody>
          <a:bodyPr>
            <a:normAutofit/>
          </a:bodyPr>
          <a:lstStyle/>
          <a:p>
            <a:r>
              <a:rPr lang="en-US" dirty="0" err="1">
                <a:solidFill>
                  <a:schemeClr val="tx1">
                    <a:lumMod val="85000"/>
                    <a:lumOff val="15000"/>
                  </a:schemeClr>
                </a:solidFill>
              </a:rPr>
              <a:t>Evangelismo</a:t>
            </a:r>
            <a:r>
              <a:rPr lang="en-US" dirty="0">
                <a:solidFill>
                  <a:schemeClr val="tx1">
                    <a:lumMod val="85000"/>
                    <a:lumOff val="15000"/>
                  </a:schemeClr>
                </a:solidFill>
              </a:rPr>
              <a:t> de </a:t>
            </a:r>
            <a:r>
              <a:rPr lang="en-US" dirty="0" err="1">
                <a:solidFill>
                  <a:schemeClr val="tx1">
                    <a:lumMod val="85000"/>
                    <a:lumOff val="15000"/>
                  </a:schemeClr>
                </a:solidFill>
              </a:rPr>
              <a:t>cosecha</a:t>
            </a:r>
            <a:endParaRPr lang="en-US" dirty="0">
              <a:solidFill>
                <a:schemeClr val="tx1">
                  <a:lumMod val="85000"/>
                  <a:lumOff val="15000"/>
                </a:schemeClr>
              </a:solidFill>
            </a:endParaRPr>
          </a:p>
        </p:txBody>
      </p:sp>
      <p:sp>
        <p:nvSpPr>
          <p:cNvPr id="23" name="Rectangle 2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538D98C-940C-4C43-9FAC-A8559EE18F3C}"/>
              </a:ext>
            </a:extLst>
          </p:cNvPr>
          <p:cNvGraphicFramePr>
            <a:graphicFrameLocks noGrp="1"/>
          </p:cNvGraphicFramePr>
          <p:nvPr>
            <p:ph idx="1"/>
            <p:extLst>
              <p:ext uri="{D42A27DB-BD31-4B8C-83A1-F6EECF244321}">
                <p14:modId xmlns:p14="http://schemas.microsoft.com/office/powerpoint/2010/main" val="2468865587"/>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48490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926DA-C586-D84F-AD9E-749F18CDD2DD}"/>
              </a:ext>
            </a:extLst>
          </p:cNvPr>
          <p:cNvSpPr>
            <a:spLocks noGrp="1"/>
          </p:cNvSpPr>
          <p:nvPr>
            <p:ph type="title"/>
          </p:nvPr>
        </p:nvSpPr>
        <p:spPr>
          <a:xfrm>
            <a:off x="959157" y="1113764"/>
            <a:ext cx="3269749" cy="4624327"/>
          </a:xfrm>
        </p:spPr>
        <p:txBody>
          <a:bodyPr anchor="ctr">
            <a:normAutofit/>
          </a:bodyPr>
          <a:lstStyle/>
          <a:p>
            <a:r>
              <a:rPr lang="es-AR" b="1" i="1" dirty="0">
                <a:solidFill>
                  <a:srgbClr val="FFFFFF"/>
                </a:solidFill>
              </a:rPr>
              <a:t>¿Cuál es el mejor método para hacer evangelismo?</a:t>
            </a:r>
            <a:endParaRPr lang="en-US" dirty="0">
              <a:solidFill>
                <a:srgbClr val="FFFFFF"/>
              </a:solidFill>
            </a:endParaRPr>
          </a:p>
        </p:txBody>
      </p:sp>
      <p:sp>
        <p:nvSpPr>
          <p:cNvPr id="3" name="Content Placeholder 2">
            <a:extLst>
              <a:ext uri="{FF2B5EF4-FFF2-40B4-BE49-F238E27FC236}">
                <a16:creationId xmlns:a16="http://schemas.microsoft.com/office/drawing/2014/main" id="{1AF8A3EF-B208-ED42-A7E2-B9CA1BD3F1FA}"/>
              </a:ext>
            </a:extLst>
          </p:cNvPr>
          <p:cNvSpPr>
            <a:spLocks noGrp="1"/>
          </p:cNvSpPr>
          <p:nvPr>
            <p:ph idx="1"/>
          </p:nvPr>
        </p:nvSpPr>
        <p:spPr>
          <a:xfrm>
            <a:off x="4961744" y="485678"/>
            <a:ext cx="7000407" cy="5888772"/>
          </a:xfrm>
        </p:spPr>
        <p:txBody>
          <a:bodyPr anchor="ctr">
            <a:normAutofit fontScale="92500"/>
          </a:bodyPr>
          <a:lstStyle/>
          <a:p>
            <a:r>
              <a:rPr lang="es-AR" sz="5400" dirty="0"/>
              <a:t>Es aquél que involucre a la iglesia.</a:t>
            </a:r>
          </a:p>
          <a:p>
            <a:r>
              <a:rPr lang="es-AR" sz="5400" dirty="0"/>
              <a:t>Temas de predicación.</a:t>
            </a:r>
          </a:p>
          <a:p>
            <a:r>
              <a:rPr lang="es-AR" sz="5400" dirty="0"/>
              <a:t>Lugar para la cosecha.</a:t>
            </a:r>
            <a:endParaRPr lang="en-US" sz="5400" dirty="0"/>
          </a:p>
          <a:p>
            <a:endParaRPr lang="en-US" sz="5400" dirty="0"/>
          </a:p>
        </p:txBody>
      </p:sp>
    </p:spTree>
    <p:extLst>
      <p:ext uri="{BB962C8B-B14F-4D97-AF65-F5344CB8AC3E}">
        <p14:creationId xmlns:p14="http://schemas.microsoft.com/office/powerpoint/2010/main" val="371855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C42E1-09FA-754D-BC1F-AC5F28461E00}"/>
              </a:ext>
            </a:extLst>
          </p:cNvPr>
          <p:cNvSpPr>
            <a:spLocks noGrp="1"/>
          </p:cNvSpPr>
          <p:nvPr>
            <p:ph type="title"/>
          </p:nvPr>
        </p:nvSpPr>
        <p:spPr>
          <a:xfrm>
            <a:off x="959157" y="1113764"/>
            <a:ext cx="3269749" cy="4624327"/>
          </a:xfrm>
        </p:spPr>
        <p:txBody>
          <a:bodyPr anchor="ctr">
            <a:normAutofit/>
          </a:bodyPr>
          <a:lstStyle/>
          <a:p>
            <a:r>
              <a:rPr lang="en-US" dirty="0" err="1">
                <a:solidFill>
                  <a:srgbClr val="FFFFFF"/>
                </a:solidFill>
              </a:rPr>
              <a:t>Texto</a:t>
            </a:r>
            <a:r>
              <a:rPr lang="en-US" dirty="0">
                <a:solidFill>
                  <a:srgbClr val="FFFFFF"/>
                </a:solidFill>
              </a:rPr>
              <a:t> </a:t>
            </a:r>
            <a:r>
              <a:rPr lang="en-US" dirty="0" err="1">
                <a:solidFill>
                  <a:srgbClr val="FFFFFF"/>
                </a:solidFill>
              </a:rPr>
              <a:t>Bíblico</a:t>
            </a:r>
            <a:endParaRPr lang="en-US" dirty="0">
              <a:solidFill>
                <a:srgbClr val="FFFFFF"/>
              </a:solidFill>
            </a:endParaRPr>
          </a:p>
        </p:txBody>
      </p:sp>
      <p:sp>
        <p:nvSpPr>
          <p:cNvPr id="3" name="Content Placeholder 2">
            <a:extLst>
              <a:ext uri="{FF2B5EF4-FFF2-40B4-BE49-F238E27FC236}">
                <a16:creationId xmlns:a16="http://schemas.microsoft.com/office/drawing/2014/main" id="{238B4C8A-CEE5-824F-A79F-BB04A87642DB}"/>
              </a:ext>
            </a:extLst>
          </p:cNvPr>
          <p:cNvSpPr>
            <a:spLocks noGrp="1"/>
          </p:cNvSpPr>
          <p:nvPr>
            <p:ph idx="1"/>
          </p:nvPr>
        </p:nvSpPr>
        <p:spPr>
          <a:xfrm>
            <a:off x="5155905" y="1113764"/>
            <a:ext cx="6911917" cy="4624327"/>
          </a:xfrm>
        </p:spPr>
        <p:txBody>
          <a:bodyPr anchor="ctr">
            <a:normAutofit/>
          </a:bodyPr>
          <a:lstStyle/>
          <a:p>
            <a:pPr algn="just"/>
            <a:r>
              <a:rPr lang="es-ES" sz="4000" dirty="0"/>
              <a:t>“El fruto del justo es árbol de vida, y el que </a:t>
            </a:r>
            <a:r>
              <a:rPr lang="es-ES" sz="4000" b="1" u="sng" dirty="0"/>
              <a:t>gana almas es sabio</a:t>
            </a:r>
            <a:r>
              <a:rPr lang="es-ES" sz="4000" dirty="0"/>
              <a:t>”(Proverbios 11:30)</a:t>
            </a:r>
            <a:endParaRPr lang="en-US" sz="4000" dirty="0"/>
          </a:p>
        </p:txBody>
      </p:sp>
    </p:spTree>
    <p:extLst>
      <p:ext uri="{BB962C8B-B14F-4D97-AF65-F5344CB8AC3E}">
        <p14:creationId xmlns:p14="http://schemas.microsoft.com/office/powerpoint/2010/main" val="406249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A57183-9206-7443-A00A-3EE2C85CCECA}"/>
              </a:ext>
            </a:extLst>
          </p:cNvPr>
          <p:cNvSpPr>
            <a:spLocks noGrp="1"/>
          </p:cNvSpPr>
          <p:nvPr>
            <p:ph type="title"/>
          </p:nvPr>
        </p:nvSpPr>
        <p:spPr>
          <a:xfrm>
            <a:off x="746228" y="1037967"/>
            <a:ext cx="3054091" cy="4709131"/>
          </a:xfrm>
        </p:spPr>
        <p:txBody>
          <a:bodyPr anchor="ctr">
            <a:normAutofit/>
          </a:bodyPr>
          <a:lstStyle/>
          <a:p>
            <a:r>
              <a:rPr lang="en-US" dirty="0" err="1">
                <a:solidFill>
                  <a:schemeClr val="bg1">
                    <a:lumMod val="85000"/>
                    <a:lumOff val="15000"/>
                  </a:schemeClr>
                </a:solidFill>
              </a:rPr>
              <a:t>Bautismos</a:t>
            </a:r>
            <a:endParaRPr lang="en-US" dirty="0">
              <a:solidFill>
                <a:schemeClr val="bg1">
                  <a:lumMod val="85000"/>
                  <a:lumOff val="15000"/>
                </a:schemeClr>
              </a:solidFill>
            </a:endParaRP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8F681C4-FD60-4393-8805-C9C0D81AE5CA}"/>
              </a:ext>
            </a:extLst>
          </p:cNvPr>
          <p:cNvGraphicFramePr>
            <a:graphicFrameLocks noGrp="1"/>
          </p:cNvGraphicFramePr>
          <p:nvPr>
            <p:ph idx="1"/>
            <p:extLst>
              <p:ext uri="{D42A27DB-BD31-4B8C-83A1-F6EECF244321}">
                <p14:modId xmlns:p14="http://schemas.microsoft.com/office/powerpoint/2010/main" val="169706011"/>
              </p:ext>
            </p:extLst>
          </p:nvPr>
        </p:nvGraphicFramePr>
        <p:xfrm>
          <a:off x="4241830" y="930889"/>
          <a:ext cx="7368978" cy="498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68729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93FEF659-5551-FD4A-83D4-0964B7F388AC}"/>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622759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front of a crowd&#10;&#10;Description automatically generated">
            <a:extLst>
              <a:ext uri="{FF2B5EF4-FFF2-40B4-BE49-F238E27FC236}">
                <a16:creationId xmlns:a16="http://schemas.microsoft.com/office/drawing/2014/main" id="{3BBDB5CB-D4CE-FF41-82B8-711880F4441B}"/>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337293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front of a yellow flower&#10;&#10;Description automatically generated">
            <a:extLst>
              <a:ext uri="{FF2B5EF4-FFF2-40B4-BE49-F238E27FC236}">
                <a16:creationId xmlns:a16="http://schemas.microsoft.com/office/drawing/2014/main" id="{C14D5E6E-D181-0D4B-A4C5-E20C614A49D5}"/>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02836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8770286-662E-6A4C-93AC-59F51AB662F2}"/>
              </a:ext>
            </a:extLst>
          </p:cNvPr>
          <p:cNvSpPr>
            <a:spLocks noGrp="1"/>
          </p:cNvSpPr>
          <p:nvPr>
            <p:ph type="title"/>
          </p:nvPr>
        </p:nvSpPr>
        <p:spPr>
          <a:xfrm>
            <a:off x="771148" y="1037967"/>
            <a:ext cx="3054091" cy="4709131"/>
          </a:xfrm>
        </p:spPr>
        <p:txBody>
          <a:bodyPr anchor="ctr">
            <a:normAutofit/>
          </a:bodyPr>
          <a:lstStyle/>
          <a:p>
            <a:r>
              <a:rPr lang="en-US" dirty="0" err="1">
                <a:solidFill>
                  <a:srgbClr val="FFFEFF"/>
                </a:solidFill>
              </a:rPr>
              <a:t>Llamado</a:t>
            </a:r>
            <a:endParaRPr lang="en-US" dirty="0">
              <a:solidFill>
                <a:srgbClr val="FFFEFF"/>
              </a:solidFill>
            </a:endParaRPr>
          </a:p>
        </p:txBody>
      </p:sp>
      <p:sp>
        <p:nvSpPr>
          <p:cNvPr id="3" name="Content Placeholder 2">
            <a:extLst>
              <a:ext uri="{FF2B5EF4-FFF2-40B4-BE49-F238E27FC236}">
                <a16:creationId xmlns:a16="http://schemas.microsoft.com/office/drawing/2014/main" id="{60A8EB0A-7A11-5C42-B7E3-71B380B8B210}"/>
              </a:ext>
            </a:extLst>
          </p:cNvPr>
          <p:cNvSpPr>
            <a:spLocks noGrp="1"/>
          </p:cNvSpPr>
          <p:nvPr>
            <p:ph idx="1"/>
          </p:nvPr>
        </p:nvSpPr>
        <p:spPr>
          <a:xfrm>
            <a:off x="4534935" y="1037968"/>
            <a:ext cx="6725899" cy="4820832"/>
          </a:xfrm>
        </p:spPr>
        <p:txBody>
          <a:bodyPr>
            <a:normAutofit fontScale="92500" lnSpcReduction="10000"/>
          </a:bodyPr>
          <a:lstStyle/>
          <a:p>
            <a:pPr algn="just"/>
            <a:r>
              <a:rPr lang="es-ES" sz="3200" dirty="0"/>
              <a:t>En Nueva York hay muchos que están maduros para la cosecha. En esta gran ciudad hay miles de personas que no han doblado sus rodillas delante de Baal. El ángel dijo: “He aquí os doy nuevas de gran gozo, que será para todo el pueblo”. Lucas 2:10. Nueva York contiene una parte de ese “pueblo (</a:t>
            </a:r>
            <a:r>
              <a:rPr lang="es-ES" sz="3200" dirty="0" err="1"/>
              <a:t>Ev</a:t>
            </a:r>
            <a:r>
              <a:rPr lang="es-ES" sz="3200" dirty="0"/>
              <a:t>. 284,3)</a:t>
            </a:r>
            <a:endParaRPr lang="en-US" sz="3200" dirty="0"/>
          </a:p>
        </p:txBody>
      </p:sp>
    </p:spTree>
    <p:extLst>
      <p:ext uri="{BB962C8B-B14F-4D97-AF65-F5344CB8AC3E}">
        <p14:creationId xmlns:p14="http://schemas.microsoft.com/office/powerpoint/2010/main" val="72550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5588B8-2D91-DC47-8580-D4AB66E2FC93}"/>
              </a:ext>
            </a:extLst>
          </p:cNvPr>
          <p:cNvSpPr>
            <a:spLocks noGrp="1"/>
          </p:cNvSpPr>
          <p:nvPr>
            <p:ph idx="1"/>
          </p:nvPr>
        </p:nvSpPr>
        <p:spPr>
          <a:xfrm>
            <a:off x="539646" y="884420"/>
            <a:ext cx="11071161" cy="5090930"/>
          </a:xfrm>
        </p:spPr>
        <p:txBody>
          <a:bodyPr>
            <a:normAutofit/>
          </a:bodyPr>
          <a:lstStyle/>
          <a:p>
            <a:pPr algn="just"/>
            <a:r>
              <a:rPr lang="en-US" sz="2800" dirty="0"/>
              <a:t>“Dios no </a:t>
            </a:r>
            <a:r>
              <a:rPr lang="en-US" sz="2800" dirty="0" err="1"/>
              <a:t>escoge</a:t>
            </a:r>
            <a:r>
              <a:rPr lang="en-US" sz="2800" dirty="0"/>
              <a:t>, para que </a:t>
            </a:r>
            <a:r>
              <a:rPr lang="en-US" sz="2800" dirty="0" err="1"/>
              <a:t>sean</a:t>
            </a:r>
            <a:r>
              <a:rPr lang="en-US" sz="2800" dirty="0"/>
              <a:t> sus </a:t>
            </a:r>
            <a:r>
              <a:rPr lang="en-US" sz="2800" dirty="0" err="1"/>
              <a:t>representantes</a:t>
            </a:r>
            <a:r>
              <a:rPr lang="en-US" sz="2800" dirty="0"/>
              <a:t> entre los hombres, a </a:t>
            </a:r>
            <a:r>
              <a:rPr lang="en-US" sz="2800" dirty="0" err="1"/>
              <a:t>ángeles</a:t>
            </a:r>
            <a:r>
              <a:rPr lang="en-US" sz="2800" dirty="0"/>
              <a:t> que </a:t>
            </a:r>
            <a:r>
              <a:rPr lang="en-US" sz="2800" dirty="0" err="1"/>
              <a:t>nunca</a:t>
            </a:r>
            <a:r>
              <a:rPr lang="en-US" sz="2800" dirty="0"/>
              <a:t> </a:t>
            </a:r>
            <a:r>
              <a:rPr lang="en-US" sz="2800" dirty="0" err="1"/>
              <a:t>cayeron</a:t>
            </a:r>
            <a:r>
              <a:rPr lang="en-US" sz="2800" dirty="0"/>
              <a:t>, </a:t>
            </a:r>
            <a:r>
              <a:rPr lang="en-US" sz="2800" dirty="0" err="1"/>
              <a:t>sino</a:t>
            </a:r>
            <a:r>
              <a:rPr lang="en-US" sz="2800" dirty="0"/>
              <a:t> a </a:t>
            </a:r>
            <a:r>
              <a:rPr lang="en-US" sz="2800" dirty="0" err="1"/>
              <a:t>seres</a:t>
            </a:r>
            <a:r>
              <a:rPr lang="en-US" sz="2800" dirty="0"/>
              <a:t> </a:t>
            </a:r>
            <a:r>
              <a:rPr lang="en-US" sz="2800" dirty="0" err="1"/>
              <a:t>humanos</a:t>
            </a:r>
            <a:r>
              <a:rPr lang="en-US" sz="2800" dirty="0"/>
              <a:t>, a hombres de </a:t>
            </a:r>
            <a:r>
              <a:rPr lang="en-US" sz="2800" dirty="0" err="1"/>
              <a:t>pasiones</a:t>
            </a:r>
            <a:r>
              <a:rPr lang="en-US" sz="2800" dirty="0"/>
              <a:t> </a:t>
            </a:r>
            <a:r>
              <a:rPr lang="en-US" sz="2800" dirty="0" err="1"/>
              <a:t>semejantes</a:t>
            </a:r>
            <a:r>
              <a:rPr lang="en-US" sz="2800" dirty="0"/>
              <a:t> a las de </a:t>
            </a:r>
            <a:r>
              <a:rPr lang="en-US" sz="2800" dirty="0" err="1"/>
              <a:t>aquellos</a:t>
            </a:r>
            <a:r>
              <a:rPr lang="en-US" sz="2800" dirty="0"/>
              <a:t> a </a:t>
            </a:r>
            <a:r>
              <a:rPr lang="en-US" sz="2800" dirty="0" err="1"/>
              <a:t>quienes</a:t>
            </a:r>
            <a:r>
              <a:rPr lang="en-US" sz="2800" dirty="0"/>
              <a:t> </a:t>
            </a:r>
            <a:r>
              <a:rPr lang="en-US" sz="2800" dirty="0" err="1"/>
              <a:t>tratan</a:t>
            </a:r>
            <a:r>
              <a:rPr lang="en-US" sz="2800" dirty="0"/>
              <a:t> de </a:t>
            </a:r>
            <a:r>
              <a:rPr lang="en-US" sz="2800" dirty="0" err="1"/>
              <a:t>salvar</a:t>
            </a:r>
            <a:r>
              <a:rPr lang="en-US" sz="2800" dirty="0"/>
              <a:t>. Cristo se </a:t>
            </a:r>
            <a:r>
              <a:rPr lang="en-US" sz="2800" dirty="0" err="1"/>
              <a:t>humano</a:t>
            </a:r>
            <a:r>
              <a:rPr lang="en-US" sz="2800" dirty="0"/>
              <a:t>́ a fin de </a:t>
            </a:r>
            <a:r>
              <a:rPr lang="en-US" sz="2800" dirty="0" err="1"/>
              <a:t>poder</a:t>
            </a:r>
            <a:r>
              <a:rPr lang="en-US" sz="2800" dirty="0"/>
              <a:t> </a:t>
            </a:r>
            <a:r>
              <a:rPr lang="en-US" sz="2800" dirty="0" err="1"/>
              <a:t>alcanzar</a:t>
            </a:r>
            <a:r>
              <a:rPr lang="en-US" sz="2800" dirty="0"/>
              <a:t> a la </a:t>
            </a:r>
            <a:r>
              <a:rPr lang="en-US" sz="2800" dirty="0" err="1"/>
              <a:t>humanidad</a:t>
            </a:r>
            <a:r>
              <a:rPr lang="en-US" sz="2800" dirty="0"/>
              <a:t>. Se </a:t>
            </a:r>
            <a:r>
              <a:rPr lang="en-US" sz="2800" dirty="0" err="1"/>
              <a:t>necesitaba</a:t>
            </a:r>
            <a:r>
              <a:rPr lang="en-US" sz="2800" dirty="0"/>
              <a:t> un Salvador a la </a:t>
            </a:r>
            <a:r>
              <a:rPr lang="en-US" sz="2800" dirty="0" err="1"/>
              <a:t>vez</a:t>
            </a:r>
            <a:r>
              <a:rPr lang="en-US" sz="2800" dirty="0"/>
              <a:t> </a:t>
            </a:r>
            <a:r>
              <a:rPr lang="en-US" sz="2800" dirty="0" err="1"/>
              <a:t>divino</a:t>
            </a:r>
            <a:r>
              <a:rPr lang="en-US" sz="2800" dirty="0"/>
              <a:t> y </a:t>
            </a:r>
            <a:r>
              <a:rPr lang="en-US" sz="2800" dirty="0" err="1"/>
              <a:t>humano</a:t>
            </a:r>
            <a:r>
              <a:rPr lang="en-US" sz="2800" dirty="0"/>
              <a:t> para </a:t>
            </a:r>
            <a:r>
              <a:rPr lang="en-US" sz="2800" dirty="0" err="1"/>
              <a:t>traer</a:t>
            </a:r>
            <a:r>
              <a:rPr lang="en-US" sz="2800" dirty="0"/>
              <a:t> </a:t>
            </a:r>
            <a:r>
              <a:rPr lang="en-US" sz="2800" dirty="0" err="1"/>
              <a:t>salvación</a:t>
            </a:r>
            <a:r>
              <a:rPr lang="en-US" sz="2800" dirty="0"/>
              <a:t> al </a:t>
            </a:r>
            <a:r>
              <a:rPr lang="en-US" sz="2800" dirty="0" err="1"/>
              <a:t>mundo</a:t>
            </a:r>
            <a:r>
              <a:rPr lang="en-US" sz="2800" dirty="0"/>
              <a:t>. Y a los hombres y </a:t>
            </a:r>
            <a:r>
              <a:rPr lang="en-US" sz="2800" dirty="0" err="1"/>
              <a:t>mujeres</a:t>
            </a:r>
            <a:r>
              <a:rPr lang="en-US" sz="2800" dirty="0"/>
              <a:t> ha </a:t>
            </a:r>
            <a:r>
              <a:rPr lang="en-US" sz="2800" dirty="0" err="1"/>
              <a:t>sido</a:t>
            </a:r>
            <a:r>
              <a:rPr lang="en-US" sz="2800" dirty="0"/>
              <a:t> </a:t>
            </a:r>
            <a:r>
              <a:rPr lang="en-US" sz="2800" dirty="0" err="1"/>
              <a:t>confiado</a:t>
            </a:r>
            <a:r>
              <a:rPr lang="en-US" sz="2800" dirty="0"/>
              <a:t> el </a:t>
            </a:r>
            <a:r>
              <a:rPr lang="en-US" sz="2800" dirty="0" err="1"/>
              <a:t>sagrado</a:t>
            </a:r>
            <a:r>
              <a:rPr lang="en-US" sz="2800" dirty="0"/>
              <a:t> </a:t>
            </a:r>
            <a:r>
              <a:rPr lang="en-US" sz="2800" dirty="0" err="1"/>
              <a:t>cometido</a:t>
            </a:r>
            <a:r>
              <a:rPr lang="en-US" sz="2800" dirty="0"/>
              <a:t> de </a:t>
            </a:r>
            <a:r>
              <a:rPr lang="en-US" sz="2800" dirty="0" err="1"/>
              <a:t>dar</a:t>
            </a:r>
            <a:r>
              <a:rPr lang="en-US" sz="2800" dirty="0"/>
              <a:t> a </a:t>
            </a:r>
            <a:r>
              <a:rPr lang="en-US" sz="2800" dirty="0" err="1"/>
              <a:t>conocer</a:t>
            </a:r>
            <a:r>
              <a:rPr lang="en-US" sz="2800" dirty="0"/>
              <a:t> ‘las </a:t>
            </a:r>
            <a:r>
              <a:rPr lang="en-US" sz="2800" dirty="0" err="1"/>
              <a:t>inescrutables</a:t>
            </a:r>
            <a:r>
              <a:rPr lang="en-US" sz="2800" dirty="0"/>
              <a:t> </a:t>
            </a:r>
            <a:r>
              <a:rPr lang="en-US" sz="2800" dirty="0" err="1"/>
              <a:t>riquezas</a:t>
            </a:r>
            <a:r>
              <a:rPr lang="en-US" sz="2800" dirty="0"/>
              <a:t> de Cristo’ (</a:t>
            </a:r>
            <a:r>
              <a:rPr lang="en-US" sz="2800" dirty="0" err="1"/>
              <a:t>Efe</a:t>
            </a:r>
            <a:r>
              <a:rPr lang="en-US" sz="2800" dirty="0"/>
              <a:t>. 3:8)” (</a:t>
            </a:r>
            <a:r>
              <a:rPr lang="en-US" sz="2800" i="1" dirty="0"/>
              <a:t>Los </a:t>
            </a:r>
            <a:r>
              <a:rPr lang="en-US" sz="2800" i="1" dirty="0" err="1"/>
              <a:t>hechos</a:t>
            </a:r>
            <a:r>
              <a:rPr lang="en-US" sz="2800" i="1" dirty="0"/>
              <a:t> de los </a:t>
            </a:r>
            <a:r>
              <a:rPr lang="en-US" sz="2800" i="1" dirty="0" err="1"/>
              <a:t>apóstoles</a:t>
            </a:r>
            <a:r>
              <a:rPr lang="en-US" sz="2800" dirty="0"/>
              <a:t>, p. 109). </a:t>
            </a:r>
          </a:p>
          <a:p>
            <a:pPr algn="just"/>
            <a:endParaRPr lang="en-US" sz="2800" dirty="0"/>
          </a:p>
        </p:txBody>
      </p:sp>
    </p:spTree>
    <p:extLst>
      <p:ext uri="{BB962C8B-B14F-4D97-AF65-F5344CB8AC3E}">
        <p14:creationId xmlns:p14="http://schemas.microsoft.com/office/powerpoint/2010/main" val="36147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B489-585F-4944-B408-44AAFDA88D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6E4F90-9FDF-3F4B-91F9-E0853059A079}"/>
              </a:ext>
            </a:extLst>
          </p:cNvPr>
          <p:cNvSpPr>
            <a:spLocks noGrp="1"/>
          </p:cNvSpPr>
          <p:nvPr>
            <p:ph idx="1"/>
          </p:nvPr>
        </p:nvSpPr>
        <p:spPr/>
        <p:txBody>
          <a:bodyPr>
            <a:normAutofit lnSpcReduction="10000"/>
          </a:bodyPr>
          <a:lstStyle/>
          <a:p>
            <a:pPr algn="just"/>
            <a:r>
              <a:rPr lang="en-US" sz="2800" dirty="0"/>
              <a:t>La </a:t>
            </a:r>
            <a:r>
              <a:rPr lang="en-US" sz="2800" dirty="0" err="1"/>
              <a:t>misión</a:t>
            </a:r>
            <a:r>
              <a:rPr lang="en-US" sz="2800" dirty="0"/>
              <a:t> </a:t>
            </a:r>
            <a:r>
              <a:rPr lang="en-US" sz="2800" dirty="0" err="1"/>
              <a:t>esta</a:t>
            </a:r>
            <a:r>
              <a:rPr lang="en-US" sz="2800" dirty="0"/>
              <a:t>́ </a:t>
            </a:r>
            <a:r>
              <a:rPr lang="en-US" sz="2800" dirty="0" err="1"/>
              <a:t>en</a:t>
            </a:r>
            <a:r>
              <a:rPr lang="en-US" sz="2800" dirty="0"/>
              <a:t> </a:t>
            </a:r>
            <a:r>
              <a:rPr lang="en-US" sz="2800" dirty="0" err="1"/>
              <a:t>nuestras</a:t>
            </a:r>
            <a:r>
              <a:rPr lang="en-US" sz="2800" dirty="0"/>
              <a:t> manos, las personas </a:t>
            </a:r>
            <a:r>
              <a:rPr lang="en-US" sz="2800" dirty="0" err="1"/>
              <a:t>ya</a:t>
            </a:r>
            <a:r>
              <a:rPr lang="en-US" sz="2800" dirty="0"/>
              <a:t> </a:t>
            </a:r>
            <a:r>
              <a:rPr lang="en-US" sz="2800" dirty="0" err="1"/>
              <a:t>están</a:t>
            </a:r>
            <a:r>
              <a:rPr lang="en-US" sz="2800" dirty="0"/>
              <a:t> “</a:t>
            </a:r>
            <a:r>
              <a:rPr lang="en-US" sz="2800" dirty="0" err="1"/>
              <a:t>reunidas</a:t>
            </a:r>
            <a:r>
              <a:rPr lang="en-US" sz="2800" dirty="0"/>
              <a:t>” </a:t>
            </a:r>
            <a:r>
              <a:rPr lang="en-US" sz="2800" dirty="0" err="1"/>
              <a:t>en</a:t>
            </a:r>
            <a:r>
              <a:rPr lang="en-US" sz="2800" dirty="0"/>
              <a:t> los </a:t>
            </a:r>
            <a:r>
              <a:rPr lang="en-US" sz="2800" dirty="0" err="1"/>
              <a:t>grandes</a:t>
            </a:r>
            <a:r>
              <a:rPr lang="en-US" sz="2800" dirty="0"/>
              <a:t> </a:t>
            </a:r>
            <a:r>
              <a:rPr lang="en-US" sz="2800" dirty="0" err="1"/>
              <a:t>centros</a:t>
            </a:r>
            <a:r>
              <a:rPr lang="en-US" sz="2800" dirty="0"/>
              <a:t> y las </a:t>
            </a:r>
            <a:r>
              <a:rPr lang="en-US" sz="2800" dirty="0" err="1"/>
              <a:t>señales</a:t>
            </a:r>
            <a:r>
              <a:rPr lang="en-US" sz="2800" dirty="0"/>
              <a:t> </a:t>
            </a:r>
            <a:r>
              <a:rPr lang="en-US" sz="2800" dirty="0" err="1"/>
              <a:t>indican</a:t>
            </a:r>
            <a:r>
              <a:rPr lang="en-US" sz="2800" dirty="0"/>
              <a:t> que el </a:t>
            </a:r>
            <a:r>
              <a:rPr lang="en-US" sz="2800" dirty="0" err="1"/>
              <a:t>tiempo</a:t>
            </a:r>
            <a:r>
              <a:rPr lang="en-US" sz="2800" dirty="0"/>
              <a:t> será breve. ¿Por qué </a:t>
            </a:r>
            <a:r>
              <a:rPr lang="en-US" sz="2800" dirty="0" err="1"/>
              <a:t>esperar</a:t>
            </a:r>
            <a:r>
              <a:rPr lang="en-US" sz="2800" dirty="0"/>
              <a:t>? Para </a:t>
            </a:r>
            <a:r>
              <a:rPr lang="en-US" sz="2800" dirty="0" err="1"/>
              <a:t>aquellos</a:t>
            </a:r>
            <a:r>
              <a:rPr lang="en-US" sz="2800" dirty="0"/>
              <a:t> que </a:t>
            </a:r>
            <a:r>
              <a:rPr lang="en-US" sz="2800" dirty="0" err="1"/>
              <a:t>poseen</a:t>
            </a:r>
            <a:r>
              <a:rPr lang="en-US" sz="2800" dirty="0"/>
              <a:t> la gran </a:t>
            </a:r>
            <a:r>
              <a:rPr lang="en-US" sz="2800" dirty="0" err="1"/>
              <a:t>esperanza</a:t>
            </a:r>
            <a:r>
              <a:rPr lang="en-US" sz="2800" dirty="0"/>
              <a:t>, el </a:t>
            </a:r>
            <a:r>
              <a:rPr lang="en-US" sz="2800" dirty="0" err="1"/>
              <a:t>llamado</a:t>
            </a:r>
            <a:r>
              <a:rPr lang="en-US" sz="2800" dirty="0"/>
              <a:t> es claro: “</a:t>
            </a:r>
            <a:r>
              <a:rPr lang="en-US" sz="2800" dirty="0" err="1"/>
              <a:t>En</a:t>
            </a:r>
            <a:r>
              <a:rPr lang="en-US" sz="2800" dirty="0"/>
              <a:t> </a:t>
            </a:r>
            <a:r>
              <a:rPr lang="en-US" sz="2800" dirty="0" err="1"/>
              <a:t>preparación</a:t>
            </a:r>
            <a:r>
              <a:rPr lang="en-US" sz="2800" dirty="0"/>
              <a:t> para la </a:t>
            </a:r>
            <a:r>
              <a:rPr lang="en-US" sz="2800" dirty="0" err="1"/>
              <a:t>venida</a:t>
            </a:r>
            <a:r>
              <a:rPr lang="en-US" sz="2800" dirty="0"/>
              <a:t> de </a:t>
            </a:r>
            <a:r>
              <a:rPr lang="en-US" sz="2800" dirty="0" err="1"/>
              <a:t>nuestro</a:t>
            </a:r>
            <a:r>
              <a:rPr lang="en-US" sz="2800" dirty="0"/>
              <a:t> </a:t>
            </a:r>
            <a:r>
              <a:rPr lang="en-US" sz="2800" dirty="0" err="1"/>
              <a:t>Señor</a:t>
            </a:r>
            <a:r>
              <a:rPr lang="en-US" sz="2800" dirty="0"/>
              <a:t>, </a:t>
            </a:r>
            <a:r>
              <a:rPr lang="en-US" sz="2800" dirty="0" err="1"/>
              <a:t>hemos</a:t>
            </a:r>
            <a:r>
              <a:rPr lang="en-US" sz="2800" dirty="0"/>
              <a:t> de </a:t>
            </a:r>
            <a:r>
              <a:rPr lang="en-US" sz="2800" dirty="0" err="1"/>
              <a:t>hacer</a:t>
            </a:r>
            <a:r>
              <a:rPr lang="en-US" sz="2800" dirty="0"/>
              <a:t> una gran </a:t>
            </a:r>
            <a:r>
              <a:rPr lang="en-US" sz="2800" dirty="0" err="1"/>
              <a:t>obra</a:t>
            </a:r>
            <a:r>
              <a:rPr lang="en-US" sz="2800" dirty="0"/>
              <a:t> </a:t>
            </a:r>
            <a:r>
              <a:rPr lang="en-US" sz="2800" dirty="0" err="1"/>
              <a:t>en</a:t>
            </a:r>
            <a:r>
              <a:rPr lang="en-US" sz="2800" dirty="0"/>
              <a:t> las </a:t>
            </a:r>
            <a:r>
              <a:rPr lang="en-US" sz="2800" dirty="0" err="1"/>
              <a:t>grandes</a:t>
            </a:r>
            <a:r>
              <a:rPr lang="en-US" sz="2800" dirty="0"/>
              <a:t> </a:t>
            </a:r>
            <a:r>
              <a:rPr lang="en-US" sz="2800" dirty="0" err="1"/>
              <a:t>ciudades</a:t>
            </a:r>
            <a:r>
              <a:rPr lang="en-US" sz="2800" dirty="0"/>
              <a:t>. </a:t>
            </a:r>
            <a:r>
              <a:rPr lang="en-US" sz="2800" dirty="0" err="1"/>
              <a:t>Tenemos</a:t>
            </a:r>
            <a:r>
              <a:rPr lang="en-US" sz="2800" dirty="0"/>
              <a:t> que </a:t>
            </a:r>
            <a:r>
              <a:rPr lang="en-US" sz="2800" dirty="0" err="1"/>
              <a:t>presentar</a:t>
            </a:r>
            <a:r>
              <a:rPr lang="en-US" sz="2800" dirty="0"/>
              <a:t> un </a:t>
            </a:r>
            <a:r>
              <a:rPr lang="en-US" sz="2800" dirty="0" err="1"/>
              <a:t>solemne</a:t>
            </a:r>
            <a:r>
              <a:rPr lang="en-US" sz="2800" dirty="0"/>
              <a:t> testimonio </a:t>
            </a:r>
            <a:r>
              <a:rPr lang="en-US" sz="2800" dirty="0" err="1"/>
              <a:t>en</a:t>
            </a:r>
            <a:r>
              <a:rPr lang="en-US" sz="2800" dirty="0"/>
              <a:t> </a:t>
            </a:r>
            <a:r>
              <a:rPr lang="en-US" sz="2800" dirty="0" err="1"/>
              <a:t>esos</a:t>
            </a:r>
            <a:r>
              <a:rPr lang="en-US" sz="2800" dirty="0"/>
              <a:t> </a:t>
            </a:r>
            <a:r>
              <a:rPr lang="en-US" sz="2800" dirty="0" err="1"/>
              <a:t>grandes</a:t>
            </a:r>
            <a:r>
              <a:rPr lang="en-US" sz="2800" dirty="0"/>
              <a:t> </a:t>
            </a:r>
            <a:r>
              <a:rPr lang="en-US" sz="2800" dirty="0" err="1"/>
              <a:t>centros</a:t>
            </a:r>
            <a:r>
              <a:rPr lang="en-US" sz="2800" dirty="0"/>
              <a:t>” (</a:t>
            </a:r>
            <a:r>
              <a:rPr lang="en-US" sz="2800" i="1" dirty="0" err="1"/>
              <a:t>Eventos</a:t>
            </a:r>
            <a:r>
              <a:rPr lang="en-US" sz="2800" i="1" dirty="0"/>
              <a:t> de los </a:t>
            </a:r>
            <a:r>
              <a:rPr lang="en-US" sz="2800" i="1" dirty="0" err="1"/>
              <a:t>últimos</a:t>
            </a:r>
            <a:r>
              <a:rPr lang="en-US" sz="2800" i="1" dirty="0"/>
              <a:t> </a:t>
            </a:r>
            <a:r>
              <a:rPr lang="en-US" sz="2800" i="1" dirty="0" err="1"/>
              <a:t>días</a:t>
            </a:r>
            <a:r>
              <a:rPr lang="en-US" sz="2800" dirty="0"/>
              <a:t>, p. 121). </a:t>
            </a:r>
          </a:p>
          <a:p>
            <a:pPr algn="just"/>
            <a:endParaRPr lang="en-US" sz="2800" dirty="0"/>
          </a:p>
        </p:txBody>
      </p:sp>
    </p:spTree>
    <p:extLst>
      <p:ext uri="{BB962C8B-B14F-4D97-AF65-F5344CB8AC3E}">
        <p14:creationId xmlns:p14="http://schemas.microsoft.com/office/powerpoint/2010/main" val="238704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6944E3C-5975-4D49-AB71-55C661F1A3CE}"/>
              </a:ext>
            </a:extLst>
          </p:cNvPr>
          <p:cNvSpPr>
            <a:spLocks noGrp="1"/>
          </p:cNvSpPr>
          <p:nvPr>
            <p:ph type="title"/>
          </p:nvPr>
        </p:nvSpPr>
        <p:spPr>
          <a:xfrm>
            <a:off x="0" y="702156"/>
            <a:ext cx="4654295" cy="1081674"/>
          </a:xfrm>
        </p:spPr>
        <p:txBody>
          <a:bodyPr>
            <a:normAutofit/>
          </a:bodyPr>
          <a:lstStyle/>
          <a:p>
            <a:pPr algn="ctr"/>
            <a:r>
              <a:rPr lang="en-US" sz="3200" dirty="0"/>
              <a:t>Es </a:t>
            </a:r>
            <a:r>
              <a:rPr lang="en-US" sz="3200" dirty="0" err="1"/>
              <a:t>fácil</a:t>
            </a:r>
            <a:r>
              <a:rPr lang="en-US" sz="3200" dirty="0"/>
              <a:t> </a:t>
            </a:r>
            <a:r>
              <a:rPr lang="en-US" sz="3200" dirty="0" err="1"/>
              <a:t>confundir</a:t>
            </a:r>
            <a:r>
              <a:rPr lang="en-US" sz="3200" dirty="0"/>
              <a:t> </a:t>
            </a:r>
          </a:p>
        </p:txBody>
      </p:sp>
      <p:sp>
        <p:nvSpPr>
          <p:cNvPr id="18" name="Rectangle 17">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A3D06EE-4499-714D-ADC1-1E75CB761884}"/>
              </a:ext>
            </a:extLst>
          </p:cNvPr>
          <p:cNvSpPr>
            <a:spLocks noGrp="1"/>
          </p:cNvSpPr>
          <p:nvPr>
            <p:ph idx="1"/>
          </p:nvPr>
        </p:nvSpPr>
        <p:spPr>
          <a:xfrm>
            <a:off x="164892" y="2162199"/>
            <a:ext cx="4317167" cy="4463453"/>
          </a:xfrm>
        </p:spPr>
        <p:txBody>
          <a:bodyPr>
            <a:normAutofit/>
          </a:bodyPr>
          <a:lstStyle/>
          <a:p>
            <a:pPr algn="just"/>
            <a:r>
              <a:rPr lang="en-US" sz="2800" dirty="0"/>
              <a:t>1. </a:t>
            </a:r>
            <a:r>
              <a:rPr lang="en-US" sz="2800" dirty="0" err="1"/>
              <a:t>Cambiar</a:t>
            </a:r>
            <a:r>
              <a:rPr lang="en-US" sz="2800" dirty="0"/>
              <a:t> a la </a:t>
            </a:r>
            <a:r>
              <a:rPr lang="en-US" sz="2800" dirty="0" err="1"/>
              <a:t>gente</a:t>
            </a:r>
            <a:r>
              <a:rPr lang="en-US" sz="2800" dirty="0"/>
              <a:t> de </a:t>
            </a:r>
            <a:r>
              <a:rPr lang="en-US" sz="2800" dirty="0" err="1"/>
              <a:t>religión</a:t>
            </a:r>
            <a:r>
              <a:rPr lang="en-US" sz="2800" dirty="0"/>
              <a:t>.</a:t>
            </a:r>
          </a:p>
          <a:p>
            <a:pPr algn="just"/>
            <a:r>
              <a:rPr lang="en-US" sz="2800" dirty="0"/>
              <a:t>2. </a:t>
            </a:r>
            <a:r>
              <a:rPr lang="es-ES" sz="2800" dirty="0"/>
              <a:t>Una iglesia que crece, </a:t>
            </a:r>
            <a:r>
              <a:rPr lang="es-ES" sz="2800" dirty="0" err="1"/>
              <a:t>podría</a:t>
            </a:r>
            <a:r>
              <a:rPr lang="es-ES" sz="2800" dirty="0"/>
              <a:t> ser acusada de estar “mojando”. Y una iglesia que bautiza 8 en 10 años puede creer que crece con solidez.</a:t>
            </a:r>
            <a:r>
              <a:rPr lang="en-US" sz="2800" dirty="0"/>
              <a:t> </a:t>
            </a:r>
          </a:p>
        </p:txBody>
      </p:sp>
      <p:pic>
        <p:nvPicPr>
          <p:cNvPr id="5" name="Picture 4" descr="A close up of a plant&#10;&#10;Description automatically generated">
            <a:extLst>
              <a:ext uri="{FF2B5EF4-FFF2-40B4-BE49-F238E27FC236}">
                <a16:creationId xmlns:a16="http://schemas.microsoft.com/office/drawing/2014/main" id="{1B97CB89-0738-4D9B-8D1A-1F2067902349}"/>
              </a:ext>
            </a:extLst>
          </p:cNvPr>
          <p:cNvPicPr>
            <a:picLocks noChangeAspect="1"/>
          </p:cNvPicPr>
          <p:nvPr/>
        </p:nvPicPr>
        <p:blipFill rotWithShape="1">
          <a:blip r:embed="rId3"/>
          <a:srcRect r="26633" b="-1"/>
          <a:stretch/>
        </p:blipFill>
        <p:spPr>
          <a:xfrm>
            <a:off x="4654295" y="10"/>
            <a:ext cx="7537705" cy="6857990"/>
          </a:xfrm>
          <a:prstGeom prst="rect">
            <a:avLst/>
          </a:prstGeom>
        </p:spPr>
      </p:pic>
    </p:spTree>
    <p:extLst>
      <p:ext uri="{BB962C8B-B14F-4D97-AF65-F5344CB8AC3E}">
        <p14:creationId xmlns:p14="http://schemas.microsoft.com/office/powerpoint/2010/main" val="360988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9B318B-BD73-7046-984D-82A4F4E6F637}"/>
              </a:ext>
            </a:extLst>
          </p:cNvPr>
          <p:cNvSpPr>
            <a:spLocks noGrp="1"/>
          </p:cNvSpPr>
          <p:nvPr>
            <p:ph type="title"/>
          </p:nvPr>
        </p:nvSpPr>
        <p:spPr>
          <a:xfrm>
            <a:off x="581193" y="702156"/>
            <a:ext cx="4076153" cy="5156642"/>
          </a:xfrm>
        </p:spPr>
        <p:txBody>
          <a:bodyPr anchor="ctr">
            <a:normAutofit/>
          </a:bodyPr>
          <a:lstStyle/>
          <a:p>
            <a:pPr algn="ctr">
              <a:lnSpc>
                <a:spcPct val="200000"/>
              </a:lnSpc>
            </a:pPr>
            <a:r>
              <a:rPr lang="en-US" dirty="0">
                <a:solidFill>
                  <a:schemeClr val="tx2"/>
                </a:solidFill>
              </a:rPr>
              <a:t>Que dice el don </a:t>
            </a:r>
            <a:r>
              <a:rPr lang="en-US" dirty="0" err="1">
                <a:solidFill>
                  <a:schemeClr val="tx2"/>
                </a:solidFill>
              </a:rPr>
              <a:t>profético</a:t>
            </a:r>
            <a:endParaRPr lang="en-US" dirty="0">
              <a:solidFill>
                <a:schemeClr val="tx2"/>
              </a:solidFill>
            </a:endParaRPr>
          </a:p>
        </p:txBody>
      </p:sp>
      <p:sp>
        <p:nvSpPr>
          <p:cNvPr id="10"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83CF52B-FB66-764F-A1CC-5073B49E38CD}"/>
              </a:ext>
            </a:extLst>
          </p:cNvPr>
          <p:cNvSpPr>
            <a:spLocks noGrp="1"/>
          </p:cNvSpPr>
          <p:nvPr>
            <p:ph idx="1"/>
          </p:nvPr>
        </p:nvSpPr>
        <p:spPr>
          <a:xfrm>
            <a:off x="4776743" y="702156"/>
            <a:ext cx="6834064" cy="5908506"/>
          </a:xfrm>
        </p:spPr>
        <p:txBody>
          <a:bodyPr>
            <a:normAutofit/>
          </a:bodyPr>
          <a:lstStyle/>
          <a:p>
            <a:pPr algn="just"/>
            <a:r>
              <a:rPr lang="es-ES" sz="2800" dirty="0"/>
              <a:t>Os pido que investiguéis la obra en Nueva York y que </a:t>
            </a:r>
            <a:r>
              <a:rPr lang="es-ES" sz="2800" b="1" u="sng" dirty="0"/>
              <a:t>tracéis planes </a:t>
            </a:r>
            <a:r>
              <a:rPr lang="es-ES" sz="2800" dirty="0"/>
              <a:t>para establecer un monumento para Dios en esa ciudad. Hay que realizar </a:t>
            </a:r>
            <a:r>
              <a:rPr lang="es-ES" sz="2800" b="1" u="sng" dirty="0"/>
              <a:t>un esfuerzo decidido para unificar nuestras iglesias </a:t>
            </a:r>
            <a:r>
              <a:rPr lang="es-ES" sz="2800" dirty="0"/>
              <a:t>en Nueva York y las ciudades de los alrededores. Esto puede hacerse y tiene que hacerse si se quiere llevar a cabo una campaña agresiva en Nueva York.—Carta 154, 1901. – (</a:t>
            </a:r>
            <a:r>
              <a:rPr lang="es-ES" sz="2800" dirty="0" err="1"/>
              <a:t>Ev</a:t>
            </a:r>
            <a:r>
              <a:rPr lang="es-ES" sz="2800" dirty="0"/>
              <a:t> 285.3)</a:t>
            </a:r>
            <a:endParaRPr lang="en-US" sz="2800" dirty="0"/>
          </a:p>
          <a:p>
            <a:pPr algn="just"/>
            <a:endParaRPr lang="en-US" sz="2800" dirty="0"/>
          </a:p>
        </p:txBody>
      </p:sp>
    </p:spTree>
    <p:extLst>
      <p:ext uri="{BB962C8B-B14F-4D97-AF65-F5344CB8AC3E}">
        <p14:creationId xmlns:p14="http://schemas.microsoft.com/office/powerpoint/2010/main" val="34998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9ED3233-E4CB-2746-88D9-B952942F84FF}"/>
              </a:ext>
            </a:extLst>
          </p:cNvPr>
          <p:cNvSpPr>
            <a:spLocks noGrp="1"/>
          </p:cNvSpPr>
          <p:nvPr>
            <p:ph idx="1"/>
          </p:nvPr>
        </p:nvSpPr>
        <p:spPr>
          <a:xfrm>
            <a:off x="4776743" y="702156"/>
            <a:ext cx="6405919" cy="5903451"/>
          </a:xfrm>
        </p:spPr>
        <p:txBody>
          <a:bodyPr>
            <a:normAutofit lnSpcReduction="10000"/>
          </a:bodyPr>
          <a:lstStyle/>
          <a:p>
            <a:pPr algn="just"/>
            <a:endParaRPr lang="es-ES" sz="2800" dirty="0"/>
          </a:p>
          <a:p>
            <a:pPr algn="just"/>
            <a:r>
              <a:rPr lang="es-ES" sz="2800" dirty="0"/>
              <a:t>Dios quiere que la </a:t>
            </a:r>
            <a:r>
              <a:rPr lang="es-ES" sz="2800" b="1" u="sng" dirty="0"/>
              <a:t>obra progrese </a:t>
            </a:r>
            <a:r>
              <a:rPr lang="es-ES" sz="2800" dirty="0"/>
              <a:t>en Nueva York. En ese lugar debería haber miles de observadores del sábado, y los habría si la obra se llevara a cabo en la </a:t>
            </a:r>
            <a:r>
              <a:rPr lang="es-ES" sz="2800" b="1" dirty="0">
                <a:highlight>
                  <a:srgbClr val="FFFF00"/>
                </a:highlight>
              </a:rPr>
              <a:t>forma debida</a:t>
            </a:r>
            <a:r>
              <a:rPr lang="es-ES" sz="2800" dirty="0"/>
              <a:t>. </a:t>
            </a:r>
            <a:r>
              <a:rPr lang="es-ES" sz="2800" dirty="0">
                <a:solidFill>
                  <a:srgbClr val="FF0000"/>
                </a:solidFill>
              </a:rPr>
              <a:t>Pero han surgido prejuicios.</a:t>
            </a:r>
            <a:r>
              <a:rPr lang="es-ES" sz="2800" dirty="0"/>
              <a:t> Los hombres quieren que la obra se haga según su propio parecer y rehúsan aceptar planes más amplios trazados por otros. Así se pierden las oportunidades</a:t>
            </a:r>
            <a:r>
              <a:rPr lang="en-US" sz="2800" dirty="0"/>
              <a:t> </a:t>
            </a:r>
            <a:r>
              <a:rPr lang="es-ES" sz="2800" dirty="0"/>
              <a:t>(</a:t>
            </a:r>
            <a:r>
              <a:rPr lang="es-ES" sz="2800" dirty="0" err="1"/>
              <a:t>Ev</a:t>
            </a:r>
            <a:r>
              <a:rPr lang="es-ES" sz="2800" dirty="0"/>
              <a:t> 285.4)</a:t>
            </a:r>
            <a:endParaRPr lang="en-US" sz="2800" dirty="0"/>
          </a:p>
        </p:txBody>
      </p:sp>
      <p:sp>
        <p:nvSpPr>
          <p:cNvPr id="12" name="Title 1">
            <a:extLst>
              <a:ext uri="{FF2B5EF4-FFF2-40B4-BE49-F238E27FC236}">
                <a16:creationId xmlns:a16="http://schemas.microsoft.com/office/drawing/2014/main" id="{40CC3A30-2FF6-6D44-B3C0-D78DA7B11FDE}"/>
              </a:ext>
            </a:extLst>
          </p:cNvPr>
          <p:cNvSpPr>
            <a:spLocks noGrp="1"/>
          </p:cNvSpPr>
          <p:nvPr>
            <p:ph type="title"/>
          </p:nvPr>
        </p:nvSpPr>
        <p:spPr>
          <a:xfrm>
            <a:off x="581193" y="702156"/>
            <a:ext cx="4076153" cy="5156642"/>
          </a:xfrm>
        </p:spPr>
        <p:txBody>
          <a:bodyPr anchor="ctr">
            <a:normAutofit/>
          </a:bodyPr>
          <a:lstStyle/>
          <a:p>
            <a:pPr algn="ctr">
              <a:lnSpc>
                <a:spcPct val="200000"/>
              </a:lnSpc>
            </a:pPr>
            <a:r>
              <a:rPr lang="en-US" dirty="0">
                <a:solidFill>
                  <a:schemeClr val="tx2"/>
                </a:solidFill>
              </a:rPr>
              <a:t>Que dice el don </a:t>
            </a:r>
            <a:r>
              <a:rPr lang="en-US" dirty="0" err="1">
                <a:solidFill>
                  <a:schemeClr val="tx2"/>
                </a:solidFill>
              </a:rPr>
              <a:t>profético</a:t>
            </a:r>
            <a:endParaRPr lang="en-US" dirty="0">
              <a:solidFill>
                <a:schemeClr val="tx2"/>
              </a:solidFill>
            </a:endParaRPr>
          </a:p>
        </p:txBody>
      </p:sp>
    </p:spTree>
    <p:extLst>
      <p:ext uri="{BB962C8B-B14F-4D97-AF65-F5344CB8AC3E}">
        <p14:creationId xmlns:p14="http://schemas.microsoft.com/office/powerpoint/2010/main" val="69824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E2966-997B-9643-8FA1-CD25479468B8}"/>
              </a:ext>
            </a:extLst>
          </p:cNvPr>
          <p:cNvSpPr>
            <a:spLocks noGrp="1"/>
          </p:cNvSpPr>
          <p:nvPr>
            <p:ph type="title"/>
          </p:nvPr>
        </p:nvSpPr>
        <p:spPr>
          <a:xfrm>
            <a:off x="581193" y="702156"/>
            <a:ext cx="4076153" cy="5156642"/>
          </a:xfrm>
        </p:spPr>
        <p:txBody>
          <a:bodyPr anchor="ctr">
            <a:normAutofit/>
          </a:bodyPr>
          <a:lstStyle/>
          <a:p>
            <a:pPr algn="ctr">
              <a:lnSpc>
                <a:spcPct val="200000"/>
              </a:lnSpc>
            </a:pPr>
            <a:r>
              <a:rPr lang="en-US" dirty="0" err="1">
                <a:solidFill>
                  <a:schemeClr val="tx2"/>
                </a:solidFill>
              </a:rPr>
              <a:t>Proceso</a:t>
            </a:r>
            <a:r>
              <a:rPr lang="en-US" dirty="0">
                <a:solidFill>
                  <a:schemeClr val="tx2"/>
                </a:solidFill>
              </a:rPr>
              <a:t> </a:t>
            </a:r>
            <a:r>
              <a:rPr lang="en-US" dirty="0" err="1">
                <a:solidFill>
                  <a:schemeClr val="tx2"/>
                </a:solidFill>
              </a:rPr>
              <a:t>en</a:t>
            </a:r>
            <a:r>
              <a:rPr lang="en-US" dirty="0">
                <a:solidFill>
                  <a:schemeClr val="tx2"/>
                </a:solidFill>
              </a:rPr>
              <a:t> el </a:t>
            </a:r>
            <a:r>
              <a:rPr lang="en-US" dirty="0" err="1">
                <a:solidFill>
                  <a:schemeClr val="tx2"/>
                </a:solidFill>
              </a:rPr>
              <a:t>evangelismo</a:t>
            </a:r>
            <a:endParaRPr lang="en-US" dirty="0">
              <a:solidFill>
                <a:schemeClr val="tx2"/>
              </a:solidFill>
            </a:endParaRPr>
          </a:p>
        </p:txBody>
      </p:sp>
      <p:sp>
        <p:nvSpPr>
          <p:cNvPr id="10"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E37EE0D-0135-0F4F-A872-4D2AEF75255B}"/>
              </a:ext>
            </a:extLst>
          </p:cNvPr>
          <p:cNvSpPr>
            <a:spLocks noGrp="1"/>
          </p:cNvSpPr>
          <p:nvPr>
            <p:ph idx="1"/>
          </p:nvPr>
        </p:nvSpPr>
        <p:spPr>
          <a:xfrm>
            <a:off x="4776743" y="702156"/>
            <a:ext cx="6705723" cy="5833555"/>
          </a:xfrm>
        </p:spPr>
        <p:txBody>
          <a:bodyPr>
            <a:normAutofit fontScale="92500" lnSpcReduction="10000"/>
          </a:bodyPr>
          <a:lstStyle/>
          <a:p>
            <a:pPr algn="just"/>
            <a:endParaRPr lang="es-ES" sz="2800" dirty="0"/>
          </a:p>
          <a:p>
            <a:pPr algn="just"/>
            <a:r>
              <a:rPr lang="es-ES" sz="2800" dirty="0"/>
              <a:t>…El Señor le ha dado una oportunidad en la ciudad de Nueva York, y su trabajo misionero allí </a:t>
            </a:r>
            <a:r>
              <a:rPr lang="es-ES" sz="2800" b="1" u="sng" dirty="0"/>
              <a:t>debe servir de ejemplo de lo que debería ser el trabajo misionero en otras ciudades</a:t>
            </a:r>
            <a:r>
              <a:rPr lang="es-ES" sz="2800" dirty="0"/>
              <a:t>. Ud. debe mostrar cómo hay que llevar adelante la obra, cómo hay que </a:t>
            </a:r>
            <a:r>
              <a:rPr lang="es-ES" sz="2800" b="1" u="sng" dirty="0">
                <a:solidFill>
                  <a:srgbClr val="FF0000"/>
                </a:solidFill>
                <a:highlight>
                  <a:srgbClr val="FFFF00"/>
                </a:highlight>
              </a:rPr>
              <a:t>sembrar la semilla</a:t>
            </a:r>
            <a:r>
              <a:rPr lang="es-ES" sz="2800" dirty="0"/>
              <a:t>, y finalmente cómo hay que </a:t>
            </a:r>
            <a:r>
              <a:rPr lang="es-ES" sz="2800" b="1" u="sng" dirty="0">
                <a:solidFill>
                  <a:srgbClr val="FF0000"/>
                </a:solidFill>
                <a:highlight>
                  <a:srgbClr val="FFFF00"/>
                </a:highlight>
              </a:rPr>
              <a:t>reunir la cosecha</a:t>
            </a:r>
            <a:r>
              <a:rPr lang="es-ES" sz="2800" dirty="0"/>
              <a:t>. Hay personas que pueden ayudarle en su trabajo, que pueden colaborar con Ud. de manera inteligente y manifestarle toda su simpatía... – (</a:t>
            </a:r>
            <a:r>
              <a:rPr lang="es-ES" sz="2800" dirty="0" err="1"/>
              <a:t>Ev</a:t>
            </a:r>
            <a:r>
              <a:rPr lang="es-ES" sz="2800" dirty="0"/>
              <a:t> 283.2)</a:t>
            </a:r>
            <a:endParaRPr lang="en-US" sz="2800" dirty="0"/>
          </a:p>
          <a:p>
            <a:pPr algn="just"/>
            <a:endParaRPr lang="en-US" sz="2800" dirty="0"/>
          </a:p>
        </p:txBody>
      </p:sp>
    </p:spTree>
    <p:extLst>
      <p:ext uri="{BB962C8B-B14F-4D97-AF65-F5344CB8AC3E}">
        <p14:creationId xmlns:p14="http://schemas.microsoft.com/office/powerpoint/2010/main" val="241495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1" name="Rectangle 20">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B5B8E5D-44D4-F644-982A-8B43FDB651BC}"/>
              </a:ext>
            </a:extLst>
          </p:cNvPr>
          <p:cNvSpPr>
            <a:spLocks noGrp="1"/>
          </p:cNvSpPr>
          <p:nvPr>
            <p:ph type="title"/>
          </p:nvPr>
        </p:nvSpPr>
        <p:spPr>
          <a:xfrm>
            <a:off x="584200" y="1524001"/>
            <a:ext cx="3412067" cy="1713874"/>
          </a:xfrm>
        </p:spPr>
        <p:txBody>
          <a:bodyPr vert="horz" lIns="91440" tIns="45720" rIns="91440" bIns="45720" rtlCol="0" anchor="b">
            <a:normAutofit/>
          </a:bodyPr>
          <a:lstStyle/>
          <a:p>
            <a:pPr algn="ctr"/>
            <a:r>
              <a:rPr lang="en-US" sz="2800" dirty="0" err="1">
                <a:solidFill>
                  <a:srgbClr val="FFFFFF"/>
                </a:solidFill>
              </a:rPr>
              <a:t>Proceso</a:t>
            </a:r>
            <a:r>
              <a:rPr lang="en-US" sz="2800" dirty="0">
                <a:solidFill>
                  <a:srgbClr val="FFFFFF"/>
                </a:solidFill>
              </a:rPr>
              <a:t> de </a:t>
            </a:r>
            <a:r>
              <a:rPr lang="en-US" sz="2800" dirty="0" err="1">
                <a:solidFill>
                  <a:srgbClr val="FFFFFF"/>
                </a:solidFill>
              </a:rPr>
              <a:t>evangelización</a:t>
            </a:r>
            <a:endParaRPr lang="en-US" sz="2800" dirty="0">
              <a:solidFill>
                <a:srgbClr val="FFFFFF"/>
              </a:solidFill>
            </a:endParaRPr>
          </a:p>
        </p:txBody>
      </p:sp>
      <p:pic>
        <p:nvPicPr>
          <p:cNvPr id="5" name="Picture 4" descr="A screenshot of a cell phone&#10;&#10;Description automatically generated">
            <a:extLst>
              <a:ext uri="{FF2B5EF4-FFF2-40B4-BE49-F238E27FC236}">
                <a16:creationId xmlns:a16="http://schemas.microsoft.com/office/drawing/2014/main" id="{2D2A5684-8DBC-4044-B8FA-1C40E036BC3F}"/>
              </a:ext>
            </a:extLst>
          </p:cNvPr>
          <p:cNvPicPr>
            <a:picLocks noChangeAspect="1"/>
          </p:cNvPicPr>
          <p:nvPr/>
        </p:nvPicPr>
        <p:blipFill rotWithShape="1">
          <a:blip r:embed="rId2"/>
          <a:srcRect l="3778" t="24482" r="65989" b="22404"/>
          <a:stretch/>
        </p:blipFill>
        <p:spPr>
          <a:xfrm>
            <a:off x="5562685" y="175925"/>
            <a:ext cx="4781862" cy="6489668"/>
          </a:xfrm>
          <a:prstGeom prst="rect">
            <a:avLst/>
          </a:prstGeom>
        </p:spPr>
      </p:pic>
    </p:spTree>
    <p:extLst>
      <p:ext uri="{BB962C8B-B14F-4D97-AF65-F5344CB8AC3E}">
        <p14:creationId xmlns:p14="http://schemas.microsoft.com/office/powerpoint/2010/main" val="281471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5365D-11B1-B342-9B1D-B3FC0B614D65}"/>
              </a:ext>
            </a:extLst>
          </p:cNvPr>
          <p:cNvSpPr>
            <a:spLocks noGrp="1"/>
          </p:cNvSpPr>
          <p:nvPr>
            <p:ph type="title"/>
          </p:nvPr>
        </p:nvSpPr>
        <p:spPr>
          <a:xfrm>
            <a:off x="581193" y="702156"/>
            <a:ext cx="3296263" cy="5156642"/>
          </a:xfrm>
        </p:spPr>
        <p:txBody>
          <a:bodyPr anchor="ctr">
            <a:normAutofit/>
          </a:bodyPr>
          <a:lstStyle/>
          <a:p>
            <a:pPr algn="ctr">
              <a:lnSpc>
                <a:spcPct val="200000"/>
              </a:lnSpc>
            </a:pPr>
            <a:r>
              <a:rPr lang="en-US" sz="4400" dirty="0" err="1">
                <a:solidFill>
                  <a:schemeClr val="tx2"/>
                </a:solidFill>
              </a:rPr>
              <a:t>Qué</a:t>
            </a:r>
            <a:r>
              <a:rPr lang="en-US" sz="4400" dirty="0">
                <a:solidFill>
                  <a:schemeClr val="tx2"/>
                </a:solidFill>
              </a:rPr>
              <a:t> </a:t>
            </a:r>
            <a:r>
              <a:rPr lang="en-US" sz="4400" dirty="0" err="1">
                <a:solidFill>
                  <a:schemeClr val="tx2"/>
                </a:solidFill>
              </a:rPr>
              <a:t>debo</a:t>
            </a:r>
            <a:r>
              <a:rPr lang="en-US" sz="4400" dirty="0">
                <a:solidFill>
                  <a:schemeClr val="tx2"/>
                </a:solidFill>
              </a:rPr>
              <a:t> </a:t>
            </a:r>
            <a:r>
              <a:rPr lang="en-US" sz="4400" dirty="0" err="1">
                <a:solidFill>
                  <a:schemeClr val="tx2"/>
                </a:solidFill>
              </a:rPr>
              <a:t>hacer</a:t>
            </a:r>
            <a:r>
              <a:rPr lang="en-US" sz="4400" dirty="0">
                <a:solidFill>
                  <a:schemeClr val="tx2"/>
                </a:solidFill>
              </a:rPr>
              <a:t>?</a:t>
            </a:r>
          </a:p>
        </p:txBody>
      </p:sp>
      <p:sp>
        <p:nvSpPr>
          <p:cNvPr id="23" name="Rectangle 22">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249FCFA-EF4A-D04C-A59B-8BE34407C425}"/>
              </a:ext>
            </a:extLst>
          </p:cNvPr>
          <p:cNvSpPr>
            <a:spLocks noGrp="1"/>
          </p:cNvSpPr>
          <p:nvPr>
            <p:ph idx="1"/>
          </p:nvPr>
        </p:nvSpPr>
        <p:spPr>
          <a:xfrm>
            <a:off x="4272197" y="702156"/>
            <a:ext cx="7525062" cy="5723567"/>
          </a:xfrm>
        </p:spPr>
        <p:txBody>
          <a:bodyPr>
            <a:normAutofit/>
          </a:bodyPr>
          <a:lstStyle/>
          <a:p>
            <a:pPr algn="just"/>
            <a:r>
              <a:rPr lang="es-ES" sz="4400" dirty="0"/>
              <a:t> </a:t>
            </a:r>
            <a:r>
              <a:rPr lang="es-ES" sz="4000" b="1" dirty="0"/>
              <a:t>En Nueva York debería haber varios               bien establecidos y habría que enviar obreros al trabajo. (</a:t>
            </a:r>
            <a:r>
              <a:rPr lang="es-ES" sz="4000" b="1" dirty="0" err="1"/>
              <a:t>Ev</a:t>
            </a:r>
            <a:r>
              <a:rPr lang="es-ES" sz="4000" b="1" dirty="0"/>
              <a:t> 285.4) </a:t>
            </a:r>
            <a:endParaRPr lang="en-US" sz="4000" dirty="0"/>
          </a:p>
        </p:txBody>
      </p:sp>
      <p:sp>
        <p:nvSpPr>
          <p:cNvPr id="4" name="TextBox 3">
            <a:extLst>
              <a:ext uri="{FF2B5EF4-FFF2-40B4-BE49-F238E27FC236}">
                <a16:creationId xmlns:a16="http://schemas.microsoft.com/office/drawing/2014/main" id="{5506DF5F-D250-2143-A23A-0AD0A00794DE}"/>
              </a:ext>
            </a:extLst>
          </p:cNvPr>
          <p:cNvSpPr txBox="1"/>
          <p:nvPr/>
        </p:nvSpPr>
        <p:spPr>
          <a:xfrm>
            <a:off x="6250898" y="2926534"/>
            <a:ext cx="4092315" cy="707886"/>
          </a:xfrm>
          <a:prstGeom prst="rect">
            <a:avLst/>
          </a:prstGeom>
          <a:noFill/>
        </p:spPr>
        <p:txBody>
          <a:bodyPr wrap="square" rtlCol="0">
            <a:spAutoFit/>
          </a:bodyPr>
          <a:lstStyle/>
          <a:p>
            <a:r>
              <a:rPr lang="en-US" sz="4000" b="1" u="sng" dirty="0" err="1">
                <a:solidFill>
                  <a:srgbClr val="FF0000"/>
                </a:solidFill>
                <a:highlight>
                  <a:srgbClr val="FFFF00"/>
                </a:highlight>
              </a:rPr>
              <a:t>grupos</a:t>
            </a:r>
            <a:r>
              <a:rPr lang="en-US" sz="4000" b="1" u="sng" dirty="0">
                <a:solidFill>
                  <a:srgbClr val="FF0000"/>
                </a:solidFill>
                <a:highlight>
                  <a:srgbClr val="FFFF00"/>
                </a:highlight>
              </a:rPr>
              <a:t> </a:t>
            </a:r>
            <a:r>
              <a:rPr lang="en-US" sz="4000" b="1" u="sng" dirty="0" err="1">
                <a:solidFill>
                  <a:srgbClr val="FF0000"/>
                </a:solidFill>
                <a:highlight>
                  <a:srgbClr val="FFFF00"/>
                </a:highlight>
              </a:rPr>
              <a:t>pequeños</a:t>
            </a:r>
            <a:endParaRPr lang="en-US" sz="4000" b="1" u="sng" dirty="0">
              <a:solidFill>
                <a:srgbClr val="FF0000"/>
              </a:solidFill>
              <a:highlight>
                <a:srgbClr val="FFFF00"/>
              </a:highlight>
            </a:endParaRPr>
          </a:p>
        </p:txBody>
      </p:sp>
    </p:spTree>
    <p:extLst>
      <p:ext uri="{BB962C8B-B14F-4D97-AF65-F5344CB8AC3E}">
        <p14:creationId xmlns:p14="http://schemas.microsoft.com/office/powerpoint/2010/main" val="352027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Diagram 3"/>
          <p:cNvGrpSpPr/>
          <p:nvPr/>
        </p:nvGrpSpPr>
        <p:grpSpPr>
          <a:xfrm>
            <a:off x="599860" y="627467"/>
            <a:ext cx="9449982" cy="6230533"/>
            <a:chOff x="0" y="0"/>
            <a:chExt cx="9511398" cy="6397915"/>
          </a:xfrm>
        </p:grpSpPr>
        <p:sp>
          <p:nvSpPr>
            <p:cNvPr id="105" name="Shape"/>
            <p:cNvSpPr/>
            <p:nvPr/>
          </p:nvSpPr>
          <p:spPr>
            <a:xfrm>
              <a:off x="0" y="0"/>
              <a:ext cx="1340343" cy="6397915"/>
            </a:xfrm>
            <a:custGeom>
              <a:avLst/>
              <a:gdLst/>
              <a:ahLst/>
              <a:cxnLst>
                <a:cxn ang="0">
                  <a:pos x="wd2" y="hd2"/>
                </a:cxn>
                <a:cxn ang="5400000">
                  <a:pos x="wd2" y="hd2"/>
                </a:cxn>
                <a:cxn ang="10800000">
                  <a:pos x="wd2" y="hd2"/>
                </a:cxn>
                <a:cxn ang="16200000">
                  <a:pos x="wd2" y="hd2"/>
                </a:cxn>
              </a:cxnLst>
              <a:rect l="0" t="0" r="r" b="b"/>
              <a:pathLst>
                <a:path w="16246" h="21600" extrusionOk="0">
                  <a:moveTo>
                    <a:pt x="185" y="0"/>
                  </a:moveTo>
                  <a:cubicBezTo>
                    <a:pt x="21600" y="5965"/>
                    <a:pt x="21600" y="15635"/>
                    <a:pt x="185" y="21600"/>
                  </a:cubicBezTo>
                  <a:lnTo>
                    <a:pt x="0" y="21548"/>
                  </a:lnTo>
                  <a:cubicBezTo>
                    <a:pt x="21312" y="15612"/>
                    <a:pt x="21312" y="5988"/>
                    <a:pt x="0" y="52"/>
                  </a:cubicBezTo>
                  <a:close/>
                </a:path>
              </a:pathLst>
            </a:custGeom>
            <a:noFill/>
            <a:ln w="12700" cap="flat">
              <a:solidFill>
                <a:srgbClr val="365A9B"/>
              </a:solidFill>
              <a:prstDash val="solid"/>
              <a:miter lim="800000"/>
            </a:ln>
            <a:effectLst/>
          </p:spPr>
          <p:txBody>
            <a:bodyPr wrap="square" lIns="45719" tIns="45719" rIns="45719" bIns="45719" numCol="1" anchor="t">
              <a:noAutofit/>
            </a:bodyPr>
            <a:lstStyle/>
            <a:p>
              <a:endParaRPr/>
            </a:p>
          </p:txBody>
        </p:sp>
        <p:grpSp>
          <p:nvGrpSpPr>
            <p:cNvPr id="108" name="Group"/>
            <p:cNvGrpSpPr/>
            <p:nvPr/>
          </p:nvGrpSpPr>
          <p:grpSpPr>
            <a:xfrm>
              <a:off x="651689" y="353845"/>
              <a:ext cx="8859709" cy="1034441"/>
              <a:chOff x="0" y="19990"/>
              <a:chExt cx="8859707" cy="1034439"/>
            </a:xfrm>
          </p:grpSpPr>
          <p:sp>
            <p:nvSpPr>
              <p:cNvPr id="106" name="Rectangle"/>
              <p:cNvSpPr/>
              <p:nvPr/>
            </p:nvSpPr>
            <p:spPr>
              <a:xfrm>
                <a:off x="0" y="19990"/>
                <a:ext cx="8859707" cy="1034439"/>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defTabSz="2400300">
                  <a:lnSpc>
                    <a:spcPct val="90000"/>
                  </a:lnSpc>
                  <a:spcBef>
                    <a:spcPts val="700"/>
                  </a:spcBef>
                  <a:defRPr>
                    <a:solidFill>
                      <a:srgbClr val="FFFFFF"/>
                    </a:solidFill>
                  </a:defRPr>
                </a:pPr>
                <a:endParaRPr/>
              </a:p>
            </p:txBody>
          </p:sp>
          <p:sp>
            <p:nvSpPr>
              <p:cNvPr id="107" name="Jetro – Moisés : Exo 18"/>
              <p:cNvSpPr txBox="1"/>
              <p:nvPr/>
            </p:nvSpPr>
            <p:spPr>
              <a:xfrm>
                <a:off x="683926" y="24763"/>
                <a:ext cx="8175781" cy="10248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7160" tIns="137160" rIns="137160" bIns="137160" numCol="1" anchor="ctr">
                <a:spAutoFit/>
              </a:bodyPr>
              <a:lstStyle>
                <a:lvl1pPr defTabSz="2400300">
                  <a:lnSpc>
                    <a:spcPct val="90000"/>
                  </a:lnSpc>
                  <a:spcBef>
                    <a:spcPts val="2200"/>
                  </a:spcBef>
                  <a:defRPr sz="5400">
                    <a:solidFill>
                      <a:srgbClr val="FFFFFF"/>
                    </a:solidFill>
                  </a:defRPr>
                </a:lvl1pPr>
              </a:lstStyle>
              <a:p>
                <a:r>
                  <a:rPr dirty="0" err="1"/>
                  <a:t>Jetro</a:t>
                </a:r>
                <a:r>
                  <a:rPr dirty="0"/>
                  <a:t> – </a:t>
                </a:r>
                <a:r>
                  <a:rPr dirty="0" err="1"/>
                  <a:t>Moisés</a:t>
                </a:r>
                <a:r>
                  <a:rPr dirty="0"/>
                  <a:t> </a:t>
                </a:r>
              </a:p>
            </p:txBody>
          </p:sp>
        </p:grpSp>
        <p:sp>
          <p:nvSpPr>
            <p:cNvPr id="109" name="Circle"/>
            <p:cNvSpPr/>
            <p:nvPr/>
          </p:nvSpPr>
          <p:spPr>
            <a:xfrm>
              <a:off x="5164" y="224541"/>
              <a:ext cx="1293049" cy="1293049"/>
            </a:xfrm>
            <a:prstGeom prst="ellipse">
              <a:avLst/>
            </a:prstGeom>
            <a:solidFill>
              <a:srgbClr val="FFFFFF"/>
            </a:solidFill>
            <a:ln w="12700" cap="flat">
              <a:solidFill>
                <a:schemeClr val="accent1"/>
              </a:solidFill>
              <a:prstDash val="solid"/>
              <a:miter lim="800000"/>
            </a:ln>
            <a:effectLst/>
          </p:spPr>
          <p:txBody>
            <a:bodyPr wrap="square" lIns="45719" tIns="45719" rIns="45719" bIns="45719" numCol="1" anchor="t">
              <a:noAutofit/>
            </a:bodyPr>
            <a:lstStyle/>
            <a:p>
              <a:endParaRPr/>
            </a:p>
          </p:txBody>
        </p:sp>
        <p:grpSp>
          <p:nvGrpSpPr>
            <p:cNvPr id="112" name="Group"/>
            <p:cNvGrpSpPr/>
            <p:nvPr/>
          </p:nvGrpSpPr>
          <p:grpSpPr>
            <a:xfrm>
              <a:off x="1244757" y="1885782"/>
              <a:ext cx="8266640" cy="1074421"/>
              <a:chOff x="0" y="0"/>
              <a:chExt cx="8266639" cy="1074419"/>
            </a:xfrm>
          </p:grpSpPr>
          <p:sp>
            <p:nvSpPr>
              <p:cNvPr id="110" name="Rectangle"/>
              <p:cNvSpPr/>
              <p:nvPr/>
            </p:nvSpPr>
            <p:spPr>
              <a:xfrm>
                <a:off x="0" y="19990"/>
                <a:ext cx="8266639" cy="1034439"/>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defTabSz="2400300">
                  <a:lnSpc>
                    <a:spcPct val="90000"/>
                  </a:lnSpc>
                  <a:spcBef>
                    <a:spcPts val="700"/>
                  </a:spcBef>
                  <a:defRPr>
                    <a:solidFill>
                      <a:srgbClr val="FFFFFF"/>
                    </a:solidFill>
                  </a:defRPr>
                </a:pPr>
                <a:endParaRPr/>
              </a:p>
            </p:txBody>
          </p:sp>
          <p:sp>
            <p:nvSpPr>
              <p:cNvPr id="111" name="Jesús: Casas"/>
              <p:cNvSpPr txBox="1"/>
              <p:nvPr/>
            </p:nvSpPr>
            <p:spPr>
              <a:xfrm>
                <a:off x="683925" y="0"/>
                <a:ext cx="7582715" cy="10744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7160" tIns="137160" rIns="137160" bIns="137160" numCol="1" anchor="ctr">
                <a:spAutoFit/>
              </a:bodyPr>
              <a:lstStyle>
                <a:lvl1pPr defTabSz="2400300">
                  <a:lnSpc>
                    <a:spcPct val="90000"/>
                  </a:lnSpc>
                  <a:spcBef>
                    <a:spcPts val="2200"/>
                  </a:spcBef>
                  <a:defRPr sz="5400">
                    <a:solidFill>
                      <a:srgbClr val="FFFFFF"/>
                    </a:solidFill>
                  </a:defRPr>
                </a:lvl1pPr>
              </a:lstStyle>
              <a:p>
                <a:r>
                  <a:rPr dirty="0"/>
                  <a:t>Jesús: Casas </a:t>
                </a:r>
              </a:p>
            </p:txBody>
          </p:sp>
        </p:grpSp>
        <p:sp>
          <p:nvSpPr>
            <p:cNvPr id="113" name="Circle"/>
            <p:cNvSpPr/>
            <p:nvPr/>
          </p:nvSpPr>
          <p:spPr>
            <a:xfrm>
              <a:off x="598232" y="1776468"/>
              <a:ext cx="1293049" cy="1293049"/>
            </a:xfrm>
            <a:prstGeom prst="ellipse">
              <a:avLst/>
            </a:prstGeom>
            <a:solidFill>
              <a:srgbClr val="FFFFFF"/>
            </a:solidFill>
            <a:ln w="12700" cap="flat">
              <a:solidFill>
                <a:schemeClr val="accent1"/>
              </a:solidFill>
              <a:prstDash val="solid"/>
              <a:miter lim="800000"/>
            </a:ln>
            <a:effectLst/>
          </p:spPr>
          <p:txBody>
            <a:bodyPr wrap="square" lIns="45719" tIns="45719" rIns="45719" bIns="45719" numCol="1" anchor="t">
              <a:noAutofit/>
            </a:bodyPr>
            <a:lstStyle/>
            <a:p>
              <a:endParaRPr/>
            </a:p>
          </p:txBody>
        </p:sp>
        <p:grpSp>
          <p:nvGrpSpPr>
            <p:cNvPr id="116" name="Group"/>
            <p:cNvGrpSpPr/>
            <p:nvPr/>
          </p:nvGrpSpPr>
          <p:grpSpPr>
            <a:xfrm>
              <a:off x="1244757" y="3437709"/>
              <a:ext cx="8266640" cy="1074421"/>
              <a:chOff x="0" y="0"/>
              <a:chExt cx="8266639" cy="1074419"/>
            </a:xfrm>
          </p:grpSpPr>
          <p:sp>
            <p:nvSpPr>
              <p:cNvPr id="114" name="Rectangle"/>
              <p:cNvSpPr/>
              <p:nvPr/>
            </p:nvSpPr>
            <p:spPr>
              <a:xfrm>
                <a:off x="0" y="19990"/>
                <a:ext cx="8266639" cy="1034439"/>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defTabSz="2400300">
                  <a:lnSpc>
                    <a:spcPct val="90000"/>
                  </a:lnSpc>
                  <a:spcBef>
                    <a:spcPts val="700"/>
                  </a:spcBef>
                  <a:defRPr sz="5400">
                    <a:solidFill>
                      <a:srgbClr val="FFFFFF"/>
                    </a:solidFill>
                  </a:defRPr>
                </a:pPr>
                <a:endParaRPr/>
              </a:p>
            </p:txBody>
          </p:sp>
          <p:sp>
            <p:nvSpPr>
              <p:cNvPr id="115" name="Iglesia Primitiva"/>
              <p:cNvSpPr txBox="1"/>
              <p:nvPr/>
            </p:nvSpPr>
            <p:spPr>
              <a:xfrm>
                <a:off x="683925" y="0"/>
                <a:ext cx="7582715" cy="10744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7160" tIns="137160" rIns="137160" bIns="137160" numCol="1" anchor="ctr">
                <a:spAutoFit/>
              </a:bodyPr>
              <a:lstStyle>
                <a:lvl1pPr defTabSz="2400300">
                  <a:lnSpc>
                    <a:spcPct val="90000"/>
                  </a:lnSpc>
                  <a:spcBef>
                    <a:spcPts val="2200"/>
                  </a:spcBef>
                  <a:defRPr sz="5400">
                    <a:solidFill>
                      <a:srgbClr val="FFFFFF"/>
                    </a:solidFill>
                  </a:defRPr>
                </a:lvl1pPr>
              </a:lstStyle>
              <a:p>
                <a:r>
                  <a:rPr dirty="0" err="1"/>
                  <a:t>Iglesia</a:t>
                </a:r>
                <a:r>
                  <a:rPr dirty="0"/>
                  <a:t> </a:t>
                </a:r>
                <a:r>
                  <a:rPr dirty="0" err="1"/>
                  <a:t>Primitiva</a:t>
                </a:r>
                <a:endParaRPr dirty="0"/>
              </a:p>
            </p:txBody>
          </p:sp>
        </p:grpSp>
        <p:sp>
          <p:nvSpPr>
            <p:cNvPr id="117" name="Circle"/>
            <p:cNvSpPr/>
            <p:nvPr/>
          </p:nvSpPr>
          <p:spPr>
            <a:xfrm>
              <a:off x="598232" y="3328395"/>
              <a:ext cx="1293049" cy="1293049"/>
            </a:xfrm>
            <a:prstGeom prst="ellipse">
              <a:avLst/>
            </a:prstGeom>
            <a:solidFill>
              <a:srgbClr val="FFFFFF"/>
            </a:solidFill>
            <a:ln w="12700" cap="flat">
              <a:solidFill>
                <a:schemeClr val="accent1"/>
              </a:solidFill>
              <a:prstDash val="solid"/>
              <a:miter lim="800000"/>
            </a:ln>
            <a:effectLst/>
          </p:spPr>
          <p:txBody>
            <a:bodyPr wrap="square" lIns="45719" tIns="45719" rIns="45719" bIns="45719" numCol="1" anchor="t">
              <a:noAutofit/>
            </a:bodyPr>
            <a:lstStyle/>
            <a:p>
              <a:endParaRPr/>
            </a:p>
          </p:txBody>
        </p:sp>
        <p:grpSp>
          <p:nvGrpSpPr>
            <p:cNvPr id="120" name="Group"/>
            <p:cNvGrpSpPr/>
            <p:nvPr/>
          </p:nvGrpSpPr>
          <p:grpSpPr>
            <a:xfrm>
              <a:off x="651689" y="4989636"/>
              <a:ext cx="8859708" cy="1074421"/>
              <a:chOff x="0" y="0"/>
              <a:chExt cx="8859706" cy="1074419"/>
            </a:xfrm>
          </p:grpSpPr>
          <p:sp>
            <p:nvSpPr>
              <p:cNvPr id="118" name="Rectangle"/>
              <p:cNvSpPr/>
              <p:nvPr/>
            </p:nvSpPr>
            <p:spPr>
              <a:xfrm>
                <a:off x="0" y="19990"/>
                <a:ext cx="8859707" cy="1034439"/>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defTabSz="2400300">
                  <a:lnSpc>
                    <a:spcPct val="90000"/>
                  </a:lnSpc>
                  <a:spcBef>
                    <a:spcPts val="700"/>
                  </a:spcBef>
                  <a:defRPr>
                    <a:solidFill>
                      <a:srgbClr val="FFFFFF"/>
                    </a:solidFill>
                  </a:defRPr>
                </a:pPr>
                <a:endParaRPr/>
              </a:p>
            </p:txBody>
          </p:sp>
          <p:sp>
            <p:nvSpPr>
              <p:cNvPr id="119" name="Las epístolas"/>
              <p:cNvSpPr txBox="1"/>
              <p:nvPr/>
            </p:nvSpPr>
            <p:spPr>
              <a:xfrm>
                <a:off x="683926" y="0"/>
                <a:ext cx="8175781" cy="10744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7160" tIns="137160" rIns="137160" bIns="137160" numCol="1" anchor="ctr">
                <a:spAutoFit/>
              </a:bodyPr>
              <a:lstStyle>
                <a:lvl1pPr defTabSz="2400300">
                  <a:lnSpc>
                    <a:spcPct val="90000"/>
                  </a:lnSpc>
                  <a:spcBef>
                    <a:spcPts val="2200"/>
                  </a:spcBef>
                  <a:defRPr sz="5400">
                    <a:solidFill>
                      <a:srgbClr val="FFFFFF"/>
                    </a:solidFill>
                  </a:defRPr>
                </a:lvl1pPr>
              </a:lstStyle>
              <a:p>
                <a:r>
                  <a:t>Las epístolas </a:t>
                </a:r>
              </a:p>
            </p:txBody>
          </p:sp>
        </p:grpSp>
        <p:sp>
          <p:nvSpPr>
            <p:cNvPr id="121" name="Circle"/>
            <p:cNvSpPr/>
            <p:nvPr/>
          </p:nvSpPr>
          <p:spPr>
            <a:xfrm>
              <a:off x="5164" y="4880322"/>
              <a:ext cx="1293049" cy="1293049"/>
            </a:xfrm>
            <a:prstGeom prst="ellipse">
              <a:avLst/>
            </a:prstGeom>
            <a:solidFill>
              <a:srgbClr val="FFFFFF"/>
            </a:solidFill>
            <a:ln w="12700"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124" name="TextBox 8"/>
          <p:cNvSpPr txBox="1"/>
          <p:nvPr/>
        </p:nvSpPr>
        <p:spPr>
          <a:xfrm>
            <a:off x="10214986" y="2970348"/>
            <a:ext cx="197701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4000"/>
            </a:lvl1pPr>
          </a:lstStyle>
          <a:p>
            <a:r>
              <a:rPr lang="en-US" sz="3600" dirty="0" err="1"/>
              <a:t>Ejemplos</a:t>
            </a:r>
            <a:endParaRPr sz="3600" dirty="0"/>
          </a:p>
        </p:txBody>
      </p:sp>
    </p:spTree>
    <p:extLst>
      <p:ext uri="{BB962C8B-B14F-4D97-AF65-F5344CB8AC3E}">
        <p14:creationId xmlns:p14="http://schemas.microsoft.com/office/powerpoint/2010/main" val="391843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Lst>
  </p:timing>
</p:sld>
</file>

<file path=ppt/theme/theme1.xml><?xml version="1.0" encoding="utf-8"?>
<a:theme xmlns:a="http://schemas.openxmlformats.org/drawingml/2006/main" name="DividendVTI">
  <a:themeElements>
    <a:clrScheme name="AnalogousFromLightSeedRightStep">
      <a:dk1>
        <a:srgbClr val="000000"/>
      </a:dk1>
      <a:lt1>
        <a:srgbClr val="FFFFFF"/>
      </a:lt1>
      <a:dk2>
        <a:srgbClr val="243341"/>
      </a:dk2>
      <a:lt2>
        <a:srgbClr val="E7E2E8"/>
      </a:lt2>
      <a:accent1>
        <a:srgbClr val="78AE6E"/>
      </a:accent1>
      <a:accent2>
        <a:srgbClr val="61B075"/>
      </a:accent2>
      <a:accent3>
        <a:srgbClr val="6FAC98"/>
      </a:accent3>
      <a:accent4>
        <a:srgbClr val="63ADB4"/>
      </a:accent4>
      <a:accent5>
        <a:srgbClr val="7AA3CE"/>
      </a:accent5>
      <a:accent6>
        <a:srgbClr val="6F76CA"/>
      </a:accent6>
      <a:hlink>
        <a:srgbClr val="A369AE"/>
      </a:hlink>
      <a:folHlink>
        <a:srgbClr val="7F7F7F"/>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6738</TotalTime>
  <Words>1788</Words>
  <Application>Microsoft Macintosh PowerPoint</Application>
  <PresentationFormat>Widescreen</PresentationFormat>
  <Paragraphs>132</Paragraphs>
  <Slides>26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 Nova Light</vt:lpstr>
      <vt:lpstr>Calibri</vt:lpstr>
      <vt:lpstr>Gill Sans MT</vt:lpstr>
      <vt:lpstr>Times New Roman</vt:lpstr>
      <vt:lpstr>Wingdings 2</vt:lpstr>
      <vt:lpstr>DividendVTI</vt:lpstr>
      <vt:lpstr>Evangelismo a través de gp  en New York  </vt:lpstr>
      <vt:lpstr>Texto Bíblico</vt:lpstr>
      <vt:lpstr>Es fácil confundir </vt:lpstr>
      <vt:lpstr>Que dice el don profético</vt:lpstr>
      <vt:lpstr>Que dice el don profético</vt:lpstr>
      <vt:lpstr>Proceso en el evangelismo</vt:lpstr>
      <vt:lpstr>Proceso de evangelización</vt:lpstr>
      <vt:lpstr>Qué debo hacer?</vt:lpstr>
      <vt:lpstr>PowerPoint Presentation</vt:lpstr>
      <vt:lpstr>PowerPoint Presentation</vt:lpstr>
      <vt:lpstr>Definición del GP: Claridad y Exactitud</vt:lpstr>
      <vt:lpstr>Definición del GP: Claridad y Exactitud</vt:lpstr>
      <vt:lpstr>Evangelismo integrado</vt:lpstr>
      <vt:lpstr>Evangelizando en GP</vt:lpstr>
      <vt:lpstr>Discipulos sembradores </vt:lpstr>
      <vt:lpstr>Preparando a los estudiantes de la biblia </vt:lpstr>
      <vt:lpstr>Cómo conseguir más estudiantes </vt:lpstr>
      <vt:lpstr>Evangelismo de cosecha</vt:lpstr>
      <vt:lpstr>¿Cuál es el mejor método para hacer evangelismo?</vt:lpstr>
      <vt:lpstr>Bautismos</vt:lpstr>
      <vt:lpstr>PowerPoint Presentation</vt:lpstr>
      <vt:lpstr>PowerPoint Presentation</vt:lpstr>
      <vt:lpstr>PowerPoint Presentation</vt:lpstr>
      <vt:lpstr>Llamado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Evangelismo a través de gp  en New York  </dc:title>
  <dc:creator>Dante Godeau</dc:creator>
  <cp:lastModifiedBy>Dante Godeau</cp:lastModifiedBy>
  <cp:revision>16</cp:revision>
  <dcterms:created xsi:type="dcterms:W3CDTF">2020-02-01T06:24:54Z</dcterms:created>
  <dcterms:modified xsi:type="dcterms:W3CDTF">2020-03-04T15:51:32Z</dcterms:modified>
</cp:coreProperties>
</file>